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3" r:id="rId3"/>
    <p:sldId id="257" r:id="rId4"/>
    <p:sldId id="258" r:id="rId5"/>
    <p:sldId id="259" r:id="rId6"/>
    <p:sldId id="274" r:id="rId7"/>
    <p:sldId id="275" r:id="rId8"/>
    <p:sldId id="276" r:id="rId9"/>
    <p:sldId id="277" r:id="rId10"/>
    <p:sldId id="278" r:id="rId11"/>
    <p:sldId id="279" r:id="rId12"/>
    <p:sldId id="280"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EE8C6-A7A0-4E63-B160-E3485DD21121}" type="datetimeFigureOut">
              <a:rPr lang="es-MX" smtClean="0"/>
              <a:t>24/03/2014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574333-6405-48D5-9026-9C2EF1161B84}" type="slidenum">
              <a:rPr lang="es-MX" smtClean="0"/>
              <a:t>‹Nº›</a:t>
            </a:fld>
            <a:endParaRPr lang="es-MX"/>
          </a:p>
        </p:txBody>
      </p:sp>
    </p:spTree>
    <p:extLst>
      <p:ext uri="{BB962C8B-B14F-4D97-AF65-F5344CB8AC3E}">
        <p14:creationId xmlns:p14="http://schemas.microsoft.com/office/powerpoint/2010/main" val="920581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B574333-6405-48D5-9026-9C2EF1161B84}" type="slidenum">
              <a:rPr lang="es-MX" smtClean="0"/>
              <a:t>1</a:t>
            </a:fld>
            <a:endParaRPr lang="es-MX"/>
          </a:p>
        </p:txBody>
      </p:sp>
    </p:spTree>
    <p:extLst>
      <p:ext uri="{BB962C8B-B14F-4D97-AF65-F5344CB8AC3E}">
        <p14:creationId xmlns:p14="http://schemas.microsoft.com/office/powerpoint/2010/main" val="260575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Deberes Conyugales</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D.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04664"/>
            <a:ext cx="5904656" cy="6370975"/>
          </a:xfrm>
          <a:prstGeom prst="rect">
            <a:avLst/>
          </a:prstGeom>
        </p:spPr>
        <p:txBody>
          <a:bodyPr wrap="square">
            <a:spAutoFit/>
          </a:bodyPr>
          <a:lstStyle/>
          <a:p>
            <a:r>
              <a:rPr lang="es-MX" sz="2400" dirty="0">
                <a:solidFill>
                  <a:srgbClr val="000000"/>
                </a:solidFill>
                <a:latin typeface="Elephant" pitchFamily="18" charset="0"/>
              </a:rPr>
              <a:t>En </a:t>
            </a:r>
            <a:r>
              <a:rPr lang="es-MX" sz="2400" dirty="0" smtClean="0">
                <a:solidFill>
                  <a:srgbClr val="000000"/>
                </a:solidFill>
                <a:latin typeface="Elephant" pitchFamily="18" charset="0"/>
              </a:rPr>
              <a:t>Roma:</a:t>
            </a:r>
            <a:r>
              <a:rPr lang="es-MX" sz="2400" dirty="0">
                <a:solidFill>
                  <a:srgbClr val="000000"/>
                </a:solidFill>
                <a:latin typeface="Elephant" pitchFamily="18" charset="0"/>
              </a:rPr>
              <a:t> </a:t>
            </a:r>
            <a:r>
              <a:rPr lang="es-MX" sz="2400" dirty="0" smtClean="0">
                <a:solidFill>
                  <a:srgbClr val="000000"/>
                </a:solidFill>
                <a:latin typeface="Elephant" pitchFamily="18" charset="0"/>
              </a:rPr>
              <a:t>el matrimonio </a:t>
            </a:r>
            <a:r>
              <a:rPr lang="es-MX" sz="2400" dirty="0">
                <a:solidFill>
                  <a:srgbClr val="000000"/>
                </a:solidFill>
                <a:latin typeface="Elephant" pitchFamily="18" charset="0"/>
              </a:rPr>
              <a:t>in manu sometía a la mujer y sus bienes a la potestad del </a:t>
            </a:r>
            <a:r>
              <a:rPr lang="es-MX" sz="2400" dirty="0" smtClean="0">
                <a:solidFill>
                  <a:srgbClr val="000000"/>
                </a:solidFill>
                <a:latin typeface="Elephant" pitchFamily="18" charset="0"/>
              </a:rPr>
              <a:t>marido, quien</a:t>
            </a:r>
            <a:r>
              <a:rPr lang="es-MX" sz="2400" dirty="0">
                <a:solidFill>
                  <a:srgbClr val="000000"/>
                </a:solidFill>
                <a:latin typeface="Elephant" pitchFamily="18" charset="0"/>
              </a:rPr>
              <a:t> de hecho se convertía en su propietario; existiendo en </a:t>
            </a:r>
            <a:r>
              <a:rPr lang="es-MX" sz="2400" dirty="0" smtClean="0">
                <a:solidFill>
                  <a:srgbClr val="000000"/>
                </a:solidFill>
                <a:latin typeface="Elephant" pitchFamily="18" charset="0"/>
              </a:rPr>
              <a:t>esas circunstancias </a:t>
            </a:r>
            <a:r>
              <a:rPr lang="es-MX" sz="2400" dirty="0">
                <a:solidFill>
                  <a:srgbClr val="000000"/>
                </a:solidFill>
                <a:latin typeface="Elephant" pitchFamily="18" charset="0"/>
              </a:rPr>
              <a:t>un solo patrimonio que era exclusivo del esposo; pero a </a:t>
            </a:r>
            <a:r>
              <a:rPr lang="es-MX" sz="2400" dirty="0" smtClean="0">
                <a:solidFill>
                  <a:srgbClr val="000000"/>
                </a:solidFill>
                <a:latin typeface="Elephant" pitchFamily="18" charset="0"/>
              </a:rPr>
              <a:t>medida que </a:t>
            </a:r>
            <a:r>
              <a:rPr lang="es-MX" sz="2400" dirty="0">
                <a:solidFill>
                  <a:srgbClr val="000000"/>
                </a:solidFill>
                <a:latin typeface="Elephant" pitchFamily="18" charset="0"/>
              </a:rPr>
              <a:t>la manu fue cayendo en desuso, gradualmente fue sustituida por </a:t>
            </a:r>
            <a:r>
              <a:rPr lang="es-MX" sz="2400" dirty="0" smtClean="0">
                <a:solidFill>
                  <a:srgbClr val="000000"/>
                </a:solidFill>
                <a:latin typeface="Elephant" pitchFamily="18" charset="0"/>
              </a:rPr>
              <a:t>los sistemas </a:t>
            </a:r>
            <a:r>
              <a:rPr lang="es-MX" sz="2400" dirty="0">
                <a:solidFill>
                  <a:srgbClr val="000000"/>
                </a:solidFill>
                <a:latin typeface="Elephant" pitchFamily="18" charset="0"/>
              </a:rPr>
              <a:t>dótales, que las mismas mujeres aportaban a los miembros de </a:t>
            </a:r>
            <a:r>
              <a:rPr lang="es-MX" sz="2400" dirty="0" smtClean="0">
                <a:solidFill>
                  <a:srgbClr val="000000"/>
                </a:solidFill>
                <a:latin typeface="Elephant" pitchFamily="18" charset="0"/>
              </a:rPr>
              <a:t>su familia </a:t>
            </a:r>
            <a:r>
              <a:rPr lang="es-MX" sz="2400" dirty="0">
                <a:solidFill>
                  <a:srgbClr val="000000"/>
                </a:solidFill>
                <a:latin typeface="Elephant" pitchFamily="18" charset="0"/>
              </a:rPr>
              <a:t>y aun tercero, y cuyos bienes integraban un patrimonio especial que </a:t>
            </a:r>
            <a:r>
              <a:rPr lang="es-MX" sz="2400" dirty="0" smtClean="0">
                <a:solidFill>
                  <a:srgbClr val="000000"/>
                </a:solidFill>
                <a:latin typeface="Elephant" pitchFamily="18" charset="0"/>
              </a:rPr>
              <a:t>fue reglamentado </a:t>
            </a:r>
            <a:r>
              <a:rPr lang="es-MX" sz="2400" dirty="0">
                <a:solidFill>
                  <a:srgbClr val="000000"/>
                </a:solidFill>
                <a:latin typeface="Elephant" pitchFamily="18" charset="0"/>
              </a:rPr>
              <a:t>en forma particular así como las acciones para que la dote </a:t>
            </a:r>
            <a:r>
              <a:rPr lang="es-MX" sz="2400" dirty="0" smtClean="0">
                <a:solidFill>
                  <a:srgbClr val="000000"/>
                </a:solidFill>
                <a:latin typeface="Elephant" pitchFamily="18" charset="0"/>
              </a:rPr>
              <a:t>fuera restituida.</a:t>
            </a:r>
            <a:endParaRPr lang="es-MX" sz="2400" dirty="0">
              <a:latin typeface="Elephant" pitchFamily="18" charset="0"/>
            </a:endParaRPr>
          </a:p>
        </p:txBody>
      </p:sp>
      <p:pic>
        <p:nvPicPr>
          <p:cNvPr id="1026" name="Picture 2" descr="https://encrypted-tbn2.gstatic.com/images?q=tbn:ANd9GcRIknkRJ7m206d9wzduHqIB4c2h6X2WWczCsZqvOyQzcvlGruH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558201"/>
            <a:ext cx="2604517"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231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riángulo isósceles"/>
          <p:cNvSpPr/>
          <p:nvPr/>
        </p:nvSpPr>
        <p:spPr>
          <a:xfrm>
            <a:off x="3186367" y="-13309"/>
            <a:ext cx="2592288" cy="1340768"/>
          </a:xfrm>
          <a:prstGeom prst="triangle">
            <a:avLst>
              <a:gd name="adj" fmla="val 50493"/>
            </a:avLst>
          </a:prstGeom>
          <a:scene3d>
            <a:camera prst="isometricOffAxis2Left"/>
            <a:lightRig rig="threePt" dir="t"/>
          </a:scene3d>
        </p:spPr>
        <p:style>
          <a:lnRef idx="3">
            <a:schemeClr val="lt1"/>
          </a:lnRef>
          <a:fillRef idx="1">
            <a:schemeClr val="accent2"/>
          </a:fillRef>
          <a:effectRef idx="1">
            <a:schemeClr val="accent2"/>
          </a:effectRef>
          <a:fontRef idx="minor">
            <a:schemeClr val="lt1"/>
          </a:fontRef>
        </p:style>
        <p:txBody>
          <a:bodyPr rtlCol="0" anchor="ctr"/>
          <a:lstStyle/>
          <a:p>
            <a:pPr algn="ctr"/>
            <a:r>
              <a:rPr lang="es-MX" sz="1600" dirty="0">
                <a:latin typeface="Arial Black" pitchFamily="34" charset="0"/>
              </a:rPr>
              <a:t>Sociedad conyugal</a:t>
            </a:r>
          </a:p>
        </p:txBody>
      </p:sp>
      <p:sp>
        <p:nvSpPr>
          <p:cNvPr id="3" name="2 Rectángulo"/>
          <p:cNvSpPr/>
          <p:nvPr/>
        </p:nvSpPr>
        <p:spPr>
          <a:xfrm>
            <a:off x="270667" y="1628800"/>
            <a:ext cx="8423689" cy="1440160"/>
          </a:xfrm>
          <a:prstGeom prst="rect">
            <a:avLst/>
          </a:prstGeom>
          <a:scene3d>
            <a:camera prst="orthographicFront"/>
            <a:lightRig rig="threePt" dir="t"/>
          </a:scene3d>
          <a:sp3d>
            <a:bevelT w="139700" prst="cross"/>
          </a:sp3d>
        </p:spPr>
        <p:style>
          <a:lnRef idx="1">
            <a:schemeClr val="accent3"/>
          </a:lnRef>
          <a:fillRef idx="2">
            <a:schemeClr val="accent3"/>
          </a:fillRef>
          <a:effectRef idx="1">
            <a:schemeClr val="accent3"/>
          </a:effectRef>
          <a:fontRef idx="minor">
            <a:schemeClr val="dk1"/>
          </a:fontRef>
        </p:style>
        <p:txBody>
          <a:bodyPr rtlCol="0" anchor="ctr"/>
          <a:lstStyle/>
          <a:p>
            <a:pPr algn="just"/>
            <a:r>
              <a:rPr lang="es-MX" dirty="0" smtClean="0">
                <a:solidFill>
                  <a:schemeClr val="tx1"/>
                </a:solidFill>
                <a:latin typeface="Aharoni" pitchFamily="2" charset="-79"/>
                <a:cs typeface="Aharoni" pitchFamily="2" charset="-79"/>
              </a:rPr>
              <a:t>La </a:t>
            </a:r>
            <a:r>
              <a:rPr lang="es-MX" dirty="0">
                <a:solidFill>
                  <a:schemeClr val="tx1"/>
                </a:solidFill>
                <a:latin typeface="Aharoni" pitchFamily="2" charset="-79"/>
                <a:cs typeface="Aharoni" pitchFamily="2" charset="-79"/>
              </a:rPr>
              <a:t>sociedad conyugal se forma entre dos personas y  nace en razón del matrimonio, en este el patrimonio está integrado por activos y pasivos destinados a repartirse entre los cónyuges por partes iguales al momento de la disolución de la sociedad</a:t>
            </a:r>
            <a:r>
              <a:rPr lang="es-MX" dirty="0" smtClean="0">
                <a:solidFill>
                  <a:schemeClr val="tx1"/>
                </a:solidFill>
                <a:latin typeface="Aharoni" pitchFamily="2" charset="-79"/>
                <a:cs typeface="Aharoni" pitchFamily="2" charset="-79"/>
              </a:rPr>
              <a:t>.</a:t>
            </a:r>
            <a:endParaRPr lang="es-MX" dirty="0">
              <a:solidFill>
                <a:schemeClr val="tx1"/>
              </a:solidFill>
              <a:latin typeface="Aharoni" pitchFamily="2" charset="-79"/>
              <a:cs typeface="Aharoni" pitchFamily="2" charset="-79"/>
            </a:endParaRPr>
          </a:p>
        </p:txBody>
      </p:sp>
      <p:sp>
        <p:nvSpPr>
          <p:cNvPr id="4" name="3 Rectángulo redondeado"/>
          <p:cNvSpPr/>
          <p:nvPr/>
        </p:nvSpPr>
        <p:spPr>
          <a:xfrm>
            <a:off x="395536" y="3429000"/>
            <a:ext cx="7632848" cy="3168352"/>
          </a:xfrm>
          <a:prstGeom prst="roundRect">
            <a:avLst/>
          </a:prstGeom>
          <a:effectLst>
            <a:glow rad="228600">
              <a:schemeClr val="accent2">
                <a:satMod val="175000"/>
                <a:alpha val="40000"/>
              </a:schemeClr>
            </a:glow>
            <a:outerShdw blurRad="50800" dist="25000" dir="5400000" rotWithShape="0">
              <a:srgbClr val="000000">
                <a:alpha val="40000"/>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dirty="0">
                <a:latin typeface="Aharoni" pitchFamily="2" charset="-79"/>
                <a:cs typeface="Aharoni" pitchFamily="2" charset="-79"/>
              </a:rPr>
              <a:t>El patrimonio se conforma </a:t>
            </a:r>
            <a:r>
              <a:rPr lang="es-MX" sz="1600" dirty="0" smtClean="0">
                <a:latin typeface="Aharoni" pitchFamily="2" charset="-79"/>
                <a:cs typeface="Aharoni" pitchFamily="2" charset="-79"/>
              </a:rPr>
              <a:t>por:</a:t>
            </a:r>
            <a:endParaRPr lang="es-MX" sz="1600" dirty="0">
              <a:latin typeface="Aharoni" pitchFamily="2" charset="-79"/>
              <a:cs typeface="Aharoni" pitchFamily="2" charset="-79"/>
            </a:endParaRPr>
          </a:p>
          <a:p>
            <a:pPr algn="just"/>
            <a:endParaRPr lang="es-MX" sz="1600" dirty="0">
              <a:latin typeface="Aharoni" pitchFamily="2" charset="-79"/>
              <a:cs typeface="Aharoni" pitchFamily="2" charset="-79"/>
            </a:endParaRPr>
          </a:p>
          <a:p>
            <a:pPr algn="just"/>
            <a:r>
              <a:rPr lang="es-MX" sz="1600" u="sng" dirty="0" smtClean="0">
                <a:latin typeface="Aharoni" pitchFamily="2" charset="-79"/>
                <a:cs typeface="Aharoni" pitchFamily="2" charset="-79"/>
              </a:rPr>
              <a:t>Haber </a:t>
            </a:r>
            <a:r>
              <a:rPr lang="es-MX" sz="1600" u="sng" dirty="0">
                <a:latin typeface="Aharoni" pitchFamily="2" charset="-79"/>
                <a:cs typeface="Aharoni" pitchFamily="2" charset="-79"/>
              </a:rPr>
              <a:t>Absoluto</a:t>
            </a:r>
            <a:r>
              <a:rPr lang="es-MX" sz="1600" dirty="0">
                <a:latin typeface="Aharoni" pitchFamily="2" charset="-79"/>
                <a:cs typeface="Aharoni" pitchFamily="2" charset="-79"/>
              </a:rPr>
              <a:t>. que son aquellos bienes que ingresan al patrimonio de la sociedad y están destinados a repartirse entre los cónyuges al momento de la disolución</a:t>
            </a:r>
            <a:r>
              <a:rPr lang="es-MX" sz="1600" dirty="0" smtClean="0">
                <a:latin typeface="Aharoni" pitchFamily="2" charset="-79"/>
                <a:cs typeface="Aharoni" pitchFamily="2" charset="-79"/>
              </a:rPr>
              <a:t>.</a:t>
            </a:r>
          </a:p>
          <a:p>
            <a:pPr algn="just"/>
            <a:endParaRPr lang="es-MX" sz="1600" dirty="0">
              <a:latin typeface="Aharoni" pitchFamily="2" charset="-79"/>
              <a:cs typeface="Aharoni" pitchFamily="2" charset="-79"/>
            </a:endParaRPr>
          </a:p>
          <a:p>
            <a:pPr algn="just"/>
            <a:r>
              <a:rPr lang="es-MX" sz="1600" u="sng" dirty="0">
                <a:latin typeface="Aharoni" pitchFamily="2" charset="-79"/>
                <a:cs typeface="Aharoni" pitchFamily="2" charset="-79"/>
              </a:rPr>
              <a:t>Haber Relativo. </a:t>
            </a:r>
            <a:r>
              <a:rPr lang="es-MX" sz="1600" dirty="0">
                <a:latin typeface="Aharoni" pitchFamily="2" charset="-79"/>
                <a:cs typeface="Aharoni" pitchFamily="2" charset="-79"/>
              </a:rPr>
              <a:t>que son aquellos bienes que aportan los cónyuges a la sociedad, quedando esta obligada al momento de la disolución a devolverlos si existen o restituir su valor</a:t>
            </a:r>
            <a:r>
              <a:rPr lang="es-MX" sz="1600" dirty="0" smtClean="0">
                <a:latin typeface="Aharoni" pitchFamily="2" charset="-79"/>
                <a:cs typeface="Aharoni" pitchFamily="2" charset="-79"/>
              </a:rPr>
              <a:t>.</a:t>
            </a:r>
          </a:p>
          <a:p>
            <a:pPr algn="just"/>
            <a:endParaRPr lang="es-MX" sz="1600" dirty="0">
              <a:latin typeface="Aharoni" pitchFamily="2" charset="-79"/>
              <a:cs typeface="Aharoni" pitchFamily="2" charset="-79"/>
            </a:endParaRPr>
          </a:p>
          <a:p>
            <a:pPr algn="just"/>
            <a:r>
              <a:rPr lang="es-MX" sz="1600" u="sng" dirty="0">
                <a:latin typeface="Aharoni" pitchFamily="2" charset="-79"/>
                <a:cs typeface="Aharoni" pitchFamily="2" charset="-79"/>
              </a:rPr>
              <a:t>Los Pasivos. </a:t>
            </a:r>
            <a:r>
              <a:rPr lang="es-MX" sz="1600" dirty="0">
                <a:latin typeface="Aharoni" pitchFamily="2" charset="-79"/>
                <a:cs typeface="Aharoni" pitchFamily="2" charset="-79"/>
              </a:rPr>
              <a:t>Son deudas sociales que al momento de la disolución de la sociedad conyugal existan para los cónyuges y tienen la obligación de liquidar</a:t>
            </a:r>
          </a:p>
        </p:txBody>
      </p:sp>
    </p:spTree>
    <p:extLst>
      <p:ext uri="{BB962C8B-B14F-4D97-AF65-F5344CB8AC3E}">
        <p14:creationId xmlns:p14="http://schemas.microsoft.com/office/powerpoint/2010/main" val="2767272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881" y="1595055"/>
            <a:ext cx="5112567" cy="176419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dirty="0" smtClean="0">
                <a:solidFill>
                  <a:schemeClr val="tx1"/>
                </a:solidFill>
              </a:rPr>
              <a:t>No es un negocio social, sino de un régimen especial de comunidad de bienes, de los cónyuges como consecuencia del matrimonio </a:t>
            </a:r>
            <a:endParaRPr lang="es-MX" dirty="0">
              <a:solidFill>
                <a:schemeClr val="tx1"/>
              </a:solidFill>
            </a:endParaRPr>
          </a:p>
        </p:txBody>
      </p:sp>
      <p:sp>
        <p:nvSpPr>
          <p:cNvPr id="3" name="2 Rectángulo redondeado"/>
          <p:cNvSpPr/>
          <p:nvPr/>
        </p:nvSpPr>
        <p:spPr>
          <a:xfrm>
            <a:off x="3869922" y="3256473"/>
            <a:ext cx="4716523" cy="129614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dirty="0" smtClean="0"/>
              <a:t>La sociedad conyugal es un afecto patrimonial del matrimonio</a:t>
            </a:r>
            <a:endParaRPr lang="es-MX" dirty="0"/>
          </a:p>
        </p:txBody>
      </p:sp>
      <p:sp>
        <p:nvSpPr>
          <p:cNvPr id="4" name="3 Flecha abajo"/>
          <p:cNvSpPr/>
          <p:nvPr/>
        </p:nvSpPr>
        <p:spPr>
          <a:xfrm>
            <a:off x="1115616" y="12188"/>
            <a:ext cx="2736306" cy="1481127"/>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dirty="0" smtClean="0"/>
              <a:t>BARRERA GRAF</a:t>
            </a:r>
            <a:endParaRPr lang="es-MX" dirty="0"/>
          </a:p>
        </p:txBody>
      </p:sp>
      <p:sp>
        <p:nvSpPr>
          <p:cNvPr id="6" name="5 Flecha abajo"/>
          <p:cNvSpPr/>
          <p:nvPr/>
        </p:nvSpPr>
        <p:spPr>
          <a:xfrm>
            <a:off x="4788024" y="4745360"/>
            <a:ext cx="3168352" cy="1996008"/>
          </a:xfrm>
          <a:prstGeom prst="down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s-MX" dirty="0" smtClean="0">
                <a:solidFill>
                  <a:schemeClr val="tx1"/>
                </a:solidFill>
                <a:latin typeface="Arial Black" pitchFamily="34" charset="0"/>
              </a:rPr>
              <a:t>Versa sobre el uso y goce de bienes</a:t>
            </a:r>
            <a:endParaRPr lang="es-MX" dirty="0">
              <a:solidFill>
                <a:schemeClr val="tx1"/>
              </a:solidFill>
              <a:latin typeface="Arial Black" pitchFamily="34" charset="0"/>
            </a:endParaRPr>
          </a:p>
        </p:txBody>
      </p:sp>
    </p:spTree>
    <p:extLst>
      <p:ext uri="{BB962C8B-B14F-4D97-AF65-F5344CB8AC3E}">
        <p14:creationId xmlns:p14="http://schemas.microsoft.com/office/powerpoint/2010/main" val="1484455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138499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8186857"/>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a:latin typeface="Arial" pitchFamily="34" charset="0"/>
                <a:cs typeface="Arial" pitchFamily="34" charset="0"/>
              </a:rPr>
              <a:t>Deberes </a:t>
            </a:r>
            <a:r>
              <a:rPr lang="es-MX" sz="2800" b="1" dirty="0" smtClean="0">
                <a:latin typeface="Arial" pitchFamily="34" charset="0"/>
                <a:cs typeface="Arial" pitchFamily="34" charset="0"/>
              </a:rPr>
              <a:t>Conyugales</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Los derechos y obligaciones de los cónyuges implican la garantía de igualdad en el plano jurídico  y cada uno asume responsabilidades dentro del matrimonio para que este funcione y sea la base de la sociedad.  </a:t>
            </a:r>
          </a:p>
          <a:p>
            <a:pPr marL="342900" indent="-342900" algn="just">
              <a:lnSpc>
                <a:spcPct val="150000"/>
              </a:lnSpc>
              <a:buFont typeface="Arial" pitchFamily="34" charset="0"/>
              <a:buChar char="•"/>
            </a:pPr>
            <a:r>
              <a:rPr lang="en-US" sz="2000" b="1" dirty="0">
                <a:latin typeface="Arial" pitchFamily="34" charset="0"/>
                <a:cs typeface="Arial" pitchFamily="34" charset="0"/>
              </a:rPr>
              <a:t>The rights and obligations of spouses imply any guarantee of equality in law and each assumes responsibility in the marriage to work and this is the basis of society.</a:t>
            </a:r>
            <a:endParaRPr lang="es-MX" sz="2000" b="1"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800" b="1" dirty="0">
                <a:latin typeface="Arial" pitchFamily="34" charset="0"/>
                <a:cs typeface="Arial" pitchFamily="34" charset="0"/>
              </a:rPr>
              <a:t>Palabras 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p>
          <a:p>
            <a:pPr algn="just"/>
            <a:r>
              <a:rPr lang="es-MX" sz="2800" b="1" dirty="0" smtClean="0">
                <a:latin typeface="Arial" pitchFamily="34" charset="0"/>
                <a:cs typeface="Arial" pitchFamily="34" charset="0"/>
              </a:rPr>
              <a:t>Derechos, obligaciones, igualdad, cónyuges.</a:t>
            </a:r>
          </a:p>
          <a:p>
            <a:pPr algn="just"/>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endParaRPr lang="es-MX" sz="2000" b="1" dirty="0" smtClean="0">
              <a:latin typeface="Arial" pitchFamily="34" charset="0"/>
              <a:cs typeface="Arial" pitchFamily="34" charset="0"/>
            </a:endParaRPr>
          </a:p>
          <a:p>
            <a:pPr marL="342900" indent="-342900" algn="just">
              <a:lnSpc>
                <a:spcPct val="150000"/>
              </a:lnSpc>
              <a:buFont typeface="Arial" pitchFamily="34" charset="0"/>
              <a:buChar char="•"/>
            </a:pPr>
            <a:r>
              <a:rPr lang="es-ES" sz="2000" b="1" dirty="0" smtClean="0">
                <a:latin typeface="Arial" pitchFamily="34" charset="0"/>
                <a:cs typeface="Arial" pitchFamily="34" charset="0"/>
              </a:rPr>
              <a:t>Mismas palabras en Ingles.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539552" y="692696"/>
            <a:ext cx="8136904" cy="5262979"/>
          </a:xfrm>
          <a:prstGeom prst="rect">
            <a:avLst/>
          </a:prstGeom>
          <a:noFill/>
        </p:spPr>
        <p:txBody>
          <a:bodyPr wrap="square" rtlCol="0">
            <a:spAutoFit/>
          </a:bodyPr>
          <a:lstStyle/>
          <a:p>
            <a:r>
              <a:rPr lang="es-MX" sz="2800" b="1" dirty="0" smtClean="0">
                <a:latin typeface="Arial" pitchFamily="34" charset="0"/>
                <a:cs typeface="Arial" pitchFamily="34" charset="0"/>
              </a:rPr>
              <a:t>Objetivo </a:t>
            </a:r>
            <a:r>
              <a:rPr lang="es-MX" sz="2800" b="1" dirty="0" err="1" smtClean="0">
                <a:latin typeface="Arial" pitchFamily="34" charset="0"/>
                <a:cs typeface="Arial" pitchFamily="34" charset="0"/>
              </a:rPr>
              <a:t>Genaral</a:t>
            </a:r>
            <a:r>
              <a:rPr lang="es-MX" sz="2800" b="1" dirty="0" smtClean="0">
                <a:latin typeface="Arial" pitchFamily="34" charset="0"/>
                <a:cs typeface="Arial" pitchFamily="34" charset="0"/>
              </a:rPr>
              <a:t>: </a:t>
            </a:r>
          </a:p>
          <a:p>
            <a:pPr algn="just"/>
            <a:r>
              <a:rPr lang="es-MX" sz="2800" b="1" dirty="0" smtClean="0">
                <a:latin typeface="Arial" pitchFamily="34" charset="0"/>
                <a:cs typeface="Arial" pitchFamily="34" charset="0"/>
              </a:rPr>
              <a:t>El </a:t>
            </a:r>
            <a:r>
              <a:rPr lang="es-MX" sz="2800" b="1" dirty="0">
                <a:latin typeface="Arial" pitchFamily="34" charset="0"/>
                <a:cs typeface="Arial" pitchFamily="34" charset="0"/>
              </a:rPr>
              <a:t>propósito de la materia es introducir al alumno en el conocimiento del Derecho de familia, su naturaleza jurídica y sus antecedentes históricos; el alumno conocerá el concepto de familia, así como las teorías del derecho de familia como una rama autónoma, sus instituciones jurídicas como entes que no están sujetos al intercambio económico por los efectos que produce en la persona, en la familia y en la sociedad en su interacción cotidiana.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1412776"/>
            <a:ext cx="8280920" cy="3539430"/>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   </a:t>
            </a:r>
            <a:r>
              <a:rPr lang="es-MX" sz="2800" b="1" dirty="0">
                <a:latin typeface="Arial" pitchFamily="34" charset="0"/>
                <a:cs typeface="Arial" pitchFamily="34" charset="0"/>
              </a:rPr>
              <a:t>MATRIMONIO</a:t>
            </a:r>
            <a:endParaRPr lang="es-MX" sz="2800" b="1" dirty="0" smtClean="0">
              <a:latin typeface="Arial" pitchFamily="34" charset="0"/>
              <a:cs typeface="Arial" pitchFamily="34" charset="0"/>
            </a:endParaRPr>
          </a:p>
          <a:p>
            <a:pPr algn="ctr"/>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VII </a:t>
            </a: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unidad</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El </a:t>
            </a:r>
            <a:r>
              <a:rPr lang="es-MX" sz="2800" dirty="0">
                <a:latin typeface="Arial" pitchFamily="34" charset="0"/>
                <a:cs typeface="Arial" pitchFamily="34" charset="0"/>
              </a:rPr>
              <a:t>alumno </a:t>
            </a:r>
            <a:r>
              <a:rPr lang="es-MX" sz="2800" dirty="0" smtClean="0">
                <a:latin typeface="Arial" pitchFamily="34" charset="0"/>
                <a:cs typeface="Arial" pitchFamily="34" charset="0"/>
              </a:rPr>
              <a:t>identificará los derechos y obligaciones de los cónyuges</a:t>
            </a:r>
            <a:endParaRPr lang="es-MX" sz="2800" dirty="0">
              <a:latin typeface="Arial" pitchFamily="34" charset="0"/>
              <a:cs typeface="Arial" pitchFamily="34" charset="0"/>
            </a:endParaRPr>
          </a:p>
          <a:p>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6" y="908720"/>
            <a:ext cx="8419095" cy="5570756"/>
          </a:xfrm>
          <a:prstGeom prst="rect">
            <a:avLst/>
          </a:prstGeom>
          <a:noFill/>
        </p:spPr>
        <p:txBody>
          <a:bodyPr wrap="square" rtlCol="0">
            <a:spAutoFit/>
          </a:bodyPr>
          <a:lstStyle/>
          <a:p>
            <a:r>
              <a:rPr lang="es-MX" sz="2800" b="1" dirty="0" smtClean="0">
                <a:latin typeface="Arial" pitchFamily="34" charset="0"/>
                <a:cs typeface="Arial" pitchFamily="34" charset="0"/>
              </a:rPr>
              <a:t>Tema: Derechos </a:t>
            </a:r>
            <a:r>
              <a:rPr lang="es-MX" sz="2800" b="1" dirty="0">
                <a:latin typeface="Arial" pitchFamily="34" charset="0"/>
                <a:cs typeface="Arial" pitchFamily="34" charset="0"/>
              </a:rPr>
              <a:t>y obligaciones que nacen del matrimonio.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400" dirty="0">
                <a:latin typeface="Arial" pitchFamily="34" charset="0"/>
                <a:cs typeface="Arial" pitchFamily="34" charset="0"/>
              </a:rPr>
              <a:t>7.6 Derechos y obligaciones que nacen del matrimonio. </a:t>
            </a: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 Mediante el análisis de la Ley para la Familia en el Estado de Hidalgo, el alumno identificará en que consisten los deberes conyugales de los sujetos que forman parte de un matrimonio y q éstos se basan en el principio de igualdad jurídica de varón y mujer contenidos en el art. 4 constitucional.</a:t>
            </a: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0" y="0"/>
            <a:ext cx="3131840" cy="1412776"/>
          </a:xfrm>
          <a:prstGeom prst="ellipse">
            <a:avLst/>
          </a:prstGeom>
          <a: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6400"/>
                      </a14:imgEffect>
                      <a14:imgEffect>
                        <a14:saturation sat="0"/>
                      </a14:imgEffect>
                    </a14:imgLayer>
                  </a14:imgProps>
                </a:ext>
              </a:extLst>
            </a:blip>
            <a:tile tx="0" ty="0" sx="100000" sy="100000" flip="none" algn="tl"/>
          </a:bli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rPr>
              <a:t>E</a:t>
            </a:r>
            <a:r>
              <a:rPr lang="es-MX" sz="1600" b="1" dirty="0" smtClean="0">
                <a:solidFill>
                  <a:schemeClr val="tx1"/>
                </a:solidFill>
              </a:rPr>
              <a:t>xisten  deberes legales que  poseen un evidente carácter ético y recíprocos</a:t>
            </a:r>
            <a:r>
              <a:rPr lang="es-MX" sz="1600" dirty="0" smtClean="0"/>
              <a:t>.</a:t>
            </a:r>
            <a:endParaRPr lang="es-MX" sz="1600" dirty="0"/>
          </a:p>
        </p:txBody>
      </p:sp>
      <p:sp>
        <p:nvSpPr>
          <p:cNvPr id="5" name="4 Rectángulo redondeado"/>
          <p:cNvSpPr/>
          <p:nvPr/>
        </p:nvSpPr>
        <p:spPr>
          <a:xfrm>
            <a:off x="6401932" y="116633"/>
            <a:ext cx="2520280" cy="6624735"/>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sz="1400" b="1" dirty="0" smtClean="0">
              <a:solidFill>
                <a:schemeClr val="tx1"/>
              </a:solidFill>
              <a:latin typeface="Arial" pitchFamily="34" charset="0"/>
              <a:cs typeface="Arial" pitchFamily="34" charset="0"/>
            </a:endParaRPr>
          </a:p>
          <a:p>
            <a:r>
              <a:rPr lang="es-MX" sz="1400" b="1" dirty="0" smtClean="0">
                <a:solidFill>
                  <a:schemeClr val="tx1"/>
                </a:solidFill>
                <a:latin typeface="Arial" pitchFamily="34" charset="0"/>
                <a:cs typeface="Arial" pitchFamily="34" charset="0"/>
              </a:rPr>
              <a:t>Deber de fidelidad: </a:t>
            </a:r>
            <a:r>
              <a:rPr lang="es-MX" sz="1400" dirty="0" smtClean="0">
                <a:solidFill>
                  <a:schemeClr val="tx1"/>
                </a:solidFill>
                <a:latin typeface="Arial" pitchFamily="34" charset="0"/>
                <a:cs typeface="Arial" pitchFamily="34" charset="0"/>
              </a:rPr>
              <a:t>Se refiere a la obligación que tienen los cónyuges de no mantener relaciones sexuales solo con su respectivo marido o mujer.</a:t>
            </a:r>
          </a:p>
          <a:p>
            <a:r>
              <a:rPr lang="es-MX" sz="1400" b="1" i="0" dirty="0" smtClean="0">
                <a:solidFill>
                  <a:schemeClr val="tx1"/>
                </a:solidFill>
                <a:effectLst/>
                <a:latin typeface="Arial" pitchFamily="34" charset="0"/>
                <a:cs typeface="Arial" pitchFamily="34" charset="0"/>
              </a:rPr>
              <a:t>Deber de socorro:</a:t>
            </a:r>
            <a:r>
              <a:rPr lang="es-MX" sz="1400" b="0" i="0" dirty="0" smtClean="0">
                <a:solidFill>
                  <a:schemeClr val="tx1"/>
                </a:solidFill>
                <a:effectLst/>
                <a:latin typeface="Arial" pitchFamily="34" charset="0"/>
                <a:cs typeface="Arial" pitchFamily="34" charset="0"/>
              </a:rPr>
              <a:t> Supone la obligación que tienen los cónyuges de ayudarse económicamente entre sí.</a:t>
            </a:r>
          </a:p>
          <a:p>
            <a:pPr fontAlgn="base"/>
            <a:r>
              <a:rPr lang="es-MX" sz="1400" b="1" dirty="0" smtClean="0">
                <a:solidFill>
                  <a:schemeClr val="tx1"/>
                </a:solidFill>
                <a:effectLst/>
                <a:latin typeface="Arial" pitchFamily="34" charset="0"/>
                <a:cs typeface="Arial" pitchFamily="34" charset="0"/>
              </a:rPr>
              <a:t>Deber de ayuda mutua: </a:t>
            </a:r>
            <a:r>
              <a:rPr lang="es-MX" sz="1400" dirty="0" smtClean="0">
                <a:solidFill>
                  <a:schemeClr val="tx1"/>
                </a:solidFill>
                <a:effectLst/>
                <a:latin typeface="Arial" pitchFamily="34" charset="0"/>
                <a:cs typeface="Arial" pitchFamily="34" charset="0"/>
              </a:rPr>
              <a:t>Se refiere a  brindarse cuidados personales y constantes, especialmente en caso de enfermedad.</a:t>
            </a:r>
          </a:p>
          <a:p>
            <a:pPr fontAlgn="base"/>
            <a:r>
              <a:rPr lang="es-MX" sz="1400" b="1" dirty="0" smtClean="0">
                <a:solidFill>
                  <a:schemeClr val="tx1"/>
                </a:solidFill>
                <a:effectLst/>
                <a:latin typeface="Arial" pitchFamily="34" charset="0"/>
                <a:cs typeface="Arial" pitchFamily="34" charset="0"/>
              </a:rPr>
              <a:t>Deber de respeto recíproco:</a:t>
            </a:r>
            <a:r>
              <a:rPr lang="es-MX" sz="1400" dirty="0" smtClean="0">
                <a:solidFill>
                  <a:schemeClr val="tx1"/>
                </a:solidFill>
                <a:effectLst/>
                <a:latin typeface="Arial" pitchFamily="34" charset="0"/>
                <a:cs typeface="Arial" pitchFamily="34" charset="0"/>
              </a:rPr>
              <a:t> Se refiere al cuidado que cada cónyuge debe tener con respecto a la integridad física y psíquica del otro.</a:t>
            </a:r>
          </a:p>
          <a:p>
            <a:pPr fontAlgn="base"/>
            <a:r>
              <a:rPr lang="es-MX" sz="1400" b="1" dirty="0" smtClean="0">
                <a:solidFill>
                  <a:schemeClr val="tx1"/>
                </a:solidFill>
                <a:effectLst/>
                <a:latin typeface="Arial" pitchFamily="34" charset="0"/>
                <a:cs typeface="Arial" pitchFamily="34" charset="0"/>
              </a:rPr>
              <a:t>Deber de cohabitación: </a:t>
            </a:r>
            <a:r>
              <a:rPr lang="es-MX" sz="1400" dirty="0" smtClean="0">
                <a:solidFill>
                  <a:schemeClr val="tx1"/>
                </a:solidFill>
                <a:effectLst/>
                <a:latin typeface="Arial" pitchFamily="34" charset="0"/>
                <a:cs typeface="Arial" pitchFamily="34" charset="0"/>
              </a:rPr>
              <a:t>Se refiere al deber de vivir en el hogar común y mantener relaciones sexuales permanentes, salvo que asistan causas justificadas</a:t>
            </a:r>
          </a:p>
          <a:p>
            <a:endParaRPr lang="es-MX" sz="1400" dirty="0">
              <a:solidFill>
                <a:schemeClr val="tx1"/>
              </a:solidFill>
              <a:latin typeface="Arial" pitchFamily="34" charset="0"/>
              <a:cs typeface="Arial" pitchFamily="34" charset="0"/>
            </a:endParaRPr>
          </a:p>
        </p:txBody>
      </p:sp>
      <p:sp>
        <p:nvSpPr>
          <p:cNvPr id="6" name="5 Flecha abajo"/>
          <p:cNvSpPr/>
          <p:nvPr/>
        </p:nvSpPr>
        <p:spPr>
          <a:xfrm>
            <a:off x="0" y="1484785"/>
            <a:ext cx="2123728" cy="2952328"/>
          </a:xfrm>
          <a:prstGeom prst="downArrow">
            <a:avLst>
              <a:gd name="adj1" fmla="val 50000"/>
              <a:gd name="adj2" fmla="val 51990"/>
            </a:avLst>
          </a:prstGeom>
          <a:blipFill>
            <a:blip r:embed="rId5"/>
            <a:tile tx="0" ty="0" sx="100000" sy="100000" flip="none" algn="tl"/>
          </a:blip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latin typeface="Arial Narrow" pitchFamily="34" charset="0"/>
              </a:rPr>
              <a:t>Incumplimiento no necesariamente trae aparejada una sanción</a:t>
            </a:r>
            <a:endParaRPr lang="es-MX" sz="1600" b="1" dirty="0">
              <a:latin typeface="Arial Narrow" pitchFamily="34" charset="0"/>
            </a:endParaRPr>
          </a:p>
        </p:txBody>
      </p:sp>
      <p:sp>
        <p:nvSpPr>
          <p:cNvPr id="7" name="6 Flecha derecha"/>
          <p:cNvSpPr/>
          <p:nvPr/>
        </p:nvSpPr>
        <p:spPr>
          <a:xfrm>
            <a:off x="2943882" y="345024"/>
            <a:ext cx="3505975" cy="2639562"/>
          </a:xfrm>
          <a:prstGeom prst="rightArrow">
            <a:avLst/>
          </a:prstGeom>
          <a:blipFill>
            <a:blip r:embed="rId6"/>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chemeClr val="tx1"/>
                </a:solidFill>
              </a:rPr>
              <a:t>A</a:t>
            </a:r>
            <a:r>
              <a:rPr lang="es-MX" sz="1400" b="1" dirty="0" smtClean="0">
                <a:solidFill>
                  <a:schemeClr val="tx1"/>
                </a:solidFill>
              </a:rPr>
              <a:t>l igualar la condición jurídica del hombre y la mujer, derogó los deberes individuales que antes existían y los transformó  en recíprocos</a:t>
            </a:r>
            <a:endParaRPr lang="es-MX" sz="1400" b="1" dirty="0">
              <a:solidFill>
                <a:schemeClr val="tx1"/>
              </a:solidFill>
            </a:endParaRPr>
          </a:p>
        </p:txBody>
      </p:sp>
      <p:sp>
        <p:nvSpPr>
          <p:cNvPr id="8" name="7 Rectángulo"/>
          <p:cNvSpPr/>
          <p:nvPr/>
        </p:nvSpPr>
        <p:spPr>
          <a:xfrm>
            <a:off x="0" y="4581128"/>
            <a:ext cx="4691220" cy="2276872"/>
          </a:xfrm>
          <a:prstGeom prst="rect">
            <a:avLst/>
          </a:prstGeom>
          <a:blipFill>
            <a:blip r:embed="rId7"/>
            <a:tile tx="0" ty="0" sx="100000" sy="100000" flip="none" algn="tl"/>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La potestad marital:</a:t>
            </a:r>
          </a:p>
          <a:p>
            <a:pPr algn="ctr"/>
            <a:endParaRPr lang="es-MX" sz="1200" b="1" dirty="0">
              <a:solidFill>
                <a:schemeClr val="tx1"/>
              </a:solidFill>
              <a:latin typeface="Arial Narrow" pitchFamily="34" charset="0"/>
            </a:endParaRPr>
          </a:p>
          <a:p>
            <a:pPr marL="285750" indent="-285750">
              <a:buFont typeface="Arial" pitchFamily="34" charset="0"/>
              <a:buChar char="•"/>
            </a:pPr>
            <a:r>
              <a:rPr lang="es-MX" sz="1600" b="1" dirty="0" smtClean="0">
                <a:solidFill>
                  <a:schemeClr val="tx1"/>
                </a:solidFill>
                <a:latin typeface="Arial Narrow" pitchFamily="34" charset="0"/>
              </a:rPr>
              <a:t>La mujer tenia un deber de obediencia a su marido.</a:t>
            </a:r>
          </a:p>
          <a:p>
            <a:pPr marL="285750" indent="-285750">
              <a:buFont typeface="Arial" pitchFamily="34" charset="0"/>
              <a:buChar char="•"/>
            </a:pPr>
            <a:r>
              <a:rPr lang="es-MX" sz="1600" b="1" dirty="0" smtClean="0">
                <a:solidFill>
                  <a:schemeClr val="tx1"/>
                </a:solidFill>
                <a:latin typeface="Arial Narrow" pitchFamily="34" charset="0"/>
              </a:rPr>
              <a:t>La mujer tenía la obligación de seguir a su marido al lugar donde se trasladare.</a:t>
            </a:r>
          </a:p>
          <a:p>
            <a:pPr marL="285750" indent="-285750">
              <a:buFont typeface="Arial" pitchFamily="34" charset="0"/>
              <a:buChar char="•"/>
            </a:pPr>
            <a:r>
              <a:rPr lang="es-MX" sz="1600" b="1" dirty="0" smtClean="0">
                <a:solidFill>
                  <a:schemeClr val="tx1"/>
                </a:solidFill>
                <a:latin typeface="Arial Narrow" pitchFamily="34" charset="0"/>
              </a:rPr>
              <a:t>La mujer sólo podía fijar como domicilio el de su marido.</a:t>
            </a:r>
          </a:p>
          <a:p>
            <a:pPr marL="285750" indent="-285750">
              <a:buFont typeface="Arial" pitchFamily="34" charset="0"/>
              <a:buChar char="•"/>
            </a:pPr>
            <a:r>
              <a:rPr lang="es-MX" sz="1600" b="1" dirty="0" smtClean="0">
                <a:solidFill>
                  <a:schemeClr val="tx1"/>
                </a:solidFill>
                <a:latin typeface="Arial Narrow" pitchFamily="34" charset="0"/>
              </a:rPr>
              <a:t>El marido tenía derecho a oponerse a que la mujer desarrollara un determinado trabajo.</a:t>
            </a:r>
            <a:endParaRPr lang="es-MX" sz="1600" b="1" dirty="0">
              <a:solidFill>
                <a:schemeClr val="tx1"/>
              </a:solidFill>
              <a:latin typeface="Arial Narrow" pitchFamily="34" charset="0"/>
            </a:endParaRPr>
          </a:p>
        </p:txBody>
      </p:sp>
    </p:spTree>
    <p:extLst>
      <p:ext uri="{BB962C8B-B14F-4D97-AF65-F5344CB8AC3E}">
        <p14:creationId xmlns:p14="http://schemas.microsoft.com/office/powerpoint/2010/main" val="83131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060848"/>
            <a:ext cx="6968721" cy="4524315"/>
          </a:xfrm>
          <a:prstGeom prst="rect">
            <a:avLst/>
          </a:prstGeom>
        </p:spPr>
        <p:txBody>
          <a:bodyPr wrap="square">
            <a:spAutoFit/>
          </a:bodyPr>
          <a:lstStyle/>
          <a:p>
            <a:r>
              <a:rPr lang="es-MX" dirty="0" smtClean="0"/>
              <a:t> </a:t>
            </a:r>
          </a:p>
          <a:p>
            <a:r>
              <a:rPr lang="es-MX" dirty="0" smtClean="0"/>
              <a:t>Antes la esposa estaba subordinada al marido (obediencia, licencia marital, representación, adquisición de nacionalidad del marido)</a:t>
            </a:r>
          </a:p>
          <a:p>
            <a:endParaRPr lang="es-MX" dirty="0" smtClean="0"/>
          </a:p>
          <a:p>
            <a:endParaRPr lang="es-MX" dirty="0" smtClean="0"/>
          </a:p>
          <a:p>
            <a:r>
              <a:rPr lang="es-MX" dirty="0" smtClean="0">
                <a:latin typeface="Arial" pitchFamily="34" charset="0"/>
                <a:cs typeface="Arial" pitchFamily="34" charset="0"/>
              </a:rPr>
              <a:t>Manifestaciones:</a:t>
            </a:r>
          </a:p>
          <a:p>
            <a:endParaRPr lang="es-MX" dirty="0" smtClean="0">
              <a:latin typeface="Arial" pitchFamily="34" charset="0"/>
              <a:cs typeface="Arial" pitchFamily="34" charset="0"/>
            </a:endParaRPr>
          </a:p>
          <a:p>
            <a:r>
              <a:rPr lang="es-MX" b="1" dirty="0" smtClean="0">
                <a:latin typeface="Arial" pitchFamily="34" charset="0"/>
                <a:cs typeface="Arial" pitchFamily="34" charset="0"/>
              </a:rPr>
              <a:t>Personal</a:t>
            </a:r>
            <a:r>
              <a:rPr lang="es-MX" dirty="0" smtClean="0">
                <a:latin typeface="Arial" pitchFamily="34" charset="0"/>
                <a:cs typeface="Arial" pitchFamily="34" charset="0"/>
              </a:rPr>
              <a:t>- no limita la capacidad y no concede ex </a:t>
            </a:r>
            <a:r>
              <a:rPr lang="es-MX" dirty="0" err="1" smtClean="0">
                <a:latin typeface="Arial" pitchFamily="34" charset="0"/>
                <a:cs typeface="Arial" pitchFamily="34" charset="0"/>
              </a:rPr>
              <a:t>lege</a:t>
            </a:r>
            <a:r>
              <a:rPr lang="es-MX" dirty="0" smtClean="0">
                <a:latin typeface="Arial" pitchFamily="34" charset="0"/>
                <a:cs typeface="Arial" pitchFamily="34" charset="0"/>
              </a:rPr>
              <a:t> la representación del otro .</a:t>
            </a:r>
          </a:p>
          <a:p>
            <a:endParaRPr lang="es-MX" dirty="0" smtClean="0">
              <a:latin typeface="Arial" pitchFamily="34" charset="0"/>
              <a:cs typeface="Arial" pitchFamily="34" charset="0"/>
            </a:endParaRPr>
          </a:p>
          <a:p>
            <a:r>
              <a:rPr lang="es-MX" b="1" dirty="0" smtClean="0">
                <a:latin typeface="Arial" pitchFamily="34" charset="0"/>
                <a:cs typeface="Arial" pitchFamily="34" charset="0"/>
              </a:rPr>
              <a:t>Patrimonial-</a:t>
            </a:r>
            <a:r>
              <a:rPr lang="es-MX" dirty="0" smtClean="0">
                <a:latin typeface="Arial" pitchFamily="34" charset="0"/>
                <a:cs typeface="Arial" pitchFamily="34" charset="0"/>
              </a:rPr>
              <a:t> nulidad de toda discriminación en capitulaciones. igualdad en los regímenes matrimoniales.</a:t>
            </a:r>
          </a:p>
          <a:p>
            <a:endParaRPr lang="es-MX" dirty="0" smtClean="0">
              <a:latin typeface="Arial" pitchFamily="34" charset="0"/>
              <a:cs typeface="Arial" pitchFamily="34" charset="0"/>
            </a:endParaRPr>
          </a:p>
          <a:p>
            <a:r>
              <a:rPr lang="es-MX" b="1" dirty="0" smtClean="0">
                <a:latin typeface="Arial" pitchFamily="34" charset="0"/>
                <a:cs typeface="Arial" pitchFamily="34" charset="0"/>
              </a:rPr>
              <a:t>Familiar</a:t>
            </a:r>
            <a:r>
              <a:rPr lang="es-MX" dirty="0" smtClean="0">
                <a:latin typeface="Arial" pitchFamily="34" charset="0"/>
                <a:cs typeface="Arial" pitchFamily="34" charset="0"/>
              </a:rPr>
              <a:t> (titularidad y ejercicio conjunto de la patria potestad y fijación del domicilio </a:t>
            </a:r>
            <a:endParaRPr lang="es-MX" dirty="0">
              <a:latin typeface="Arial" pitchFamily="34" charset="0"/>
              <a:cs typeface="Arial" pitchFamily="34" charset="0"/>
            </a:endParaRPr>
          </a:p>
        </p:txBody>
      </p:sp>
      <p:sp>
        <p:nvSpPr>
          <p:cNvPr id="3" name="2 Llamada de nube"/>
          <p:cNvSpPr/>
          <p:nvPr/>
        </p:nvSpPr>
        <p:spPr>
          <a:xfrm>
            <a:off x="4067944" y="0"/>
            <a:ext cx="4320480" cy="1268760"/>
          </a:xfrm>
          <a:prstGeom prst="cloudCallout">
            <a:avLst>
              <a:gd name="adj1" fmla="val -41997"/>
              <a:gd name="adj2" fmla="val 87512"/>
            </a:avLst>
          </a:prstGeom>
          <a:solidFill>
            <a:schemeClr val="accent3">
              <a:lumMod val="40000"/>
              <a:lumOff val="6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Igualdad jurídica del hombre y de la mujer.</a:t>
            </a:r>
          </a:p>
          <a:p>
            <a:pPr algn="ctr"/>
            <a:r>
              <a:rPr lang="es-MX" b="1" dirty="0" smtClean="0">
                <a:solidFill>
                  <a:schemeClr val="tx1"/>
                </a:solidFill>
              </a:rPr>
              <a:t>Art. 4 constitucional</a:t>
            </a:r>
            <a:endParaRPr lang="es-MX" b="1" dirty="0">
              <a:solidFill>
                <a:schemeClr val="tx1"/>
              </a:solidFill>
            </a:endParaRPr>
          </a:p>
        </p:txBody>
      </p:sp>
    </p:spTree>
    <p:extLst>
      <p:ext uri="{BB962C8B-B14F-4D97-AF65-F5344CB8AC3E}">
        <p14:creationId xmlns:p14="http://schemas.microsoft.com/office/powerpoint/2010/main" val="209530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323528" y="1772816"/>
            <a:ext cx="8208911" cy="266429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es-MX" b="1" dirty="0" smtClean="0">
                <a:solidFill>
                  <a:schemeClr val="tx1"/>
                </a:solidFill>
                <a:latin typeface="Aharoni" pitchFamily="2" charset="-79"/>
                <a:cs typeface="Aharoni" pitchFamily="2" charset="-79"/>
              </a:rPr>
              <a:t>Las </a:t>
            </a:r>
            <a:r>
              <a:rPr lang="es-MX" b="1" dirty="0">
                <a:solidFill>
                  <a:schemeClr val="tx1"/>
                </a:solidFill>
                <a:latin typeface="Aharoni" pitchFamily="2" charset="-79"/>
                <a:cs typeface="Aharoni" pitchFamily="2" charset="-79"/>
              </a:rPr>
              <a:t>normas que regulan las relaciones económicas de los cónyuges entre sí y con terceros, constituyen el régimen patrimonial del matrimonio. </a:t>
            </a:r>
            <a:endParaRPr lang="es-MX" b="1" dirty="0" smtClean="0">
              <a:solidFill>
                <a:schemeClr val="tx1"/>
              </a:solidFill>
              <a:latin typeface="Aharoni" pitchFamily="2" charset="-79"/>
              <a:cs typeface="Aharoni" pitchFamily="2" charset="-79"/>
            </a:endParaRPr>
          </a:p>
          <a:p>
            <a:pPr algn="just"/>
            <a:endParaRPr lang="es-MX" b="1" dirty="0">
              <a:solidFill>
                <a:schemeClr val="tx1"/>
              </a:solidFill>
              <a:latin typeface="Aharoni" pitchFamily="2" charset="-79"/>
              <a:cs typeface="Aharoni" pitchFamily="2" charset="-79"/>
            </a:endParaRPr>
          </a:p>
          <a:p>
            <a:pPr algn="just"/>
            <a:r>
              <a:rPr lang="es-MX" b="1" dirty="0">
                <a:solidFill>
                  <a:schemeClr val="tx1"/>
                </a:solidFill>
                <a:latin typeface="Aharoni" pitchFamily="2" charset="-79"/>
                <a:cs typeface="Aharoni" pitchFamily="2" charset="-79"/>
              </a:rPr>
              <a:t>Este régimen económico tiene gran importancia especialmente en caso de separación matrimonial, en divorcio y en derechos de tipo sucesorio</a:t>
            </a:r>
          </a:p>
        </p:txBody>
      </p:sp>
      <p:sp>
        <p:nvSpPr>
          <p:cNvPr id="3" name="2 Estrella de 5 puntas"/>
          <p:cNvSpPr/>
          <p:nvPr/>
        </p:nvSpPr>
        <p:spPr>
          <a:xfrm>
            <a:off x="323528" y="0"/>
            <a:ext cx="7416824" cy="1412776"/>
          </a:xfrm>
          <a:prstGeom prst="star5">
            <a:avLst/>
          </a:prstGeom>
          <a:ln/>
          <a:scene3d>
            <a:camera prst="perspectiveLef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s-MX" b="1" dirty="0">
                <a:solidFill>
                  <a:schemeClr val="tx1"/>
                </a:solidFill>
              </a:rPr>
              <a:t>Régimen Patrimonial del Matrimonio.</a:t>
            </a:r>
          </a:p>
        </p:txBody>
      </p:sp>
      <p:sp>
        <p:nvSpPr>
          <p:cNvPr id="4" name="3 Elipse"/>
          <p:cNvSpPr/>
          <p:nvPr/>
        </p:nvSpPr>
        <p:spPr>
          <a:xfrm>
            <a:off x="1127003" y="4725144"/>
            <a:ext cx="6314465" cy="1800200"/>
          </a:xfrm>
          <a:prstGeom prst="ellipse">
            <a:avLst/>
          </a:prstGeom>
          <a:ln>
            <a:solidFill>
              <a:schemeClr val="accent3">
                <a:lumMod val="60000"/>
                <a:lumOff val="40000"/>
              </a:schemeClr>
            </a:solidFill>
          </a:ln>
          <a:effectLst>
            <a:glow rad="228600">
              <a:schemeClr val="accent4">
                <a:satMod val="175000"/>
                <a:alpha val="40000"/>
              </a:schemeClr>
            </a:glow>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es-MX" b="1" dirty="0">
                <a:solidFill>
                  <a:srgbClr val="000000"/>
                </a:solidFill>
                <a:latin typeface="Verdana"/>
              </a:rPr>
              <a:t>En </a:t>
            </a:r>
            <a:r>
              <a:rPr lang="es-MX" b="1" dirty="0" smtClean="0">
                <a:solidFill>
                  <a:srgbClr val="000000"/>
                </a:solidFill>
                <a:latin typeface="Verdana"/>
              </a:rPr>
              <a:t>México.</a:t>
            </a:r>
          </a:p>
          <a:p>
            <a:pPr algn="ctr"/>
            <a:endParaRPr lang="es-MX" b="1" dirty="0" smtClean="0">
              <a:solidFill>
                <a:srgbClr val="000000"/>
              </a:solidFill>
              <a:latin typeface="Verdana"/>
            </a:endParaRPr>
          </a:p>
          <a:p>
            <a:pPr marL="285750" indent="-285750" algn="ctr">
              <a:buFont typeface="Arial" pitchFamily="34" charset="0"/>
              <a:buChar char="•"/>
            </a:pPr>
            <a:r>
              <a:rPr lang="es-MX" b="1" dirty="0" smtClean="0">
                <a:solidFill>
                  <a:srgbClr val="000000"/>
                </a:solidFill>
                <a:latin typeface="Verdana"/>
              </a:rPr>
              <a:t>Régimen </a:t>
            </a:r>
            <a:r>
              <a:rPr lang="es-MX" b="1" dirty="0">
                <a:solidFill>
                  <a:srgbClr val="000000"/>
                </a:solidFill>
                <a:latin typeface="Verdana"/>
              </a:rPr>
              <a:t>de sociedad conyugal</a:t>
            </a:r>
          </a:p>
          <a:p>
            <a:pPr marL="285750" indent="-285750">
              <a:buFont typeface="Arial" pitchFamily="34" charset="0"/>
              <a:buChar char="•"/>
            </a:pPr>
            <a:r>
              <a:rPr lang="es-MX" b="1" dirty="0">
                <a:solidFill>
                  <a:srgbClr val="000000"/>
                </a:solidFill>
                <a:latin typeface="Verdana"/>
              </a:rPr>
              <a:t>Régimen de separación de </a:t>
            </a:r>
            <a:r>
              <a:rPr lang="es-MX" b="1" dirty="0" smtClean="0">
                <a:solidFill>
                  <a:srgbClr val="000000"/>
                </a:solidFill>
                <a:latin typeface="Verdana"/>
              </a:rPr>
              <a:t>biene</a:t>
            </a:r>
            <a:r>
              <a:rPr lang="es-MX" dirty="0" smtClean="0">
                <a:solidFill>
                  <a:srgbClr val="000000"/>
                </a:solidFill>
                <a:latin typeface="Verdana"/>
              </a:rPr>
              <a:t>s</a:t>
            </a:r>
            <a:r>
              <a:rPr lang="es-MX" dirty="0">
                <a:solidFill>
                  <a:srgbClr val="000000"/>
                </a:solidFill>
                <a:latin typeface="Verdana"/>
              </a:rPr>
              <a:t/>
            </a:r>
            <a:br>
              <a:rPr lang="es-MX" dirty="0">
                <a:solidFill>
                  <a:srgbClr val="000000"/>
                </a:solidFill>
                <a:latin typeface="Verdana"/>
              </a:rPr>
            </a:br>
            <a:endParaRPr lang="es-MX" dirty="0"/>
          </a:p>
        </p:txBody>
      </p:sp>
    </p:spTree>
    <p:extLst>
      <p:ext uri="{BB962C8B-B14F-4D97-AF65-F5344CB8AC3E}">
        <p14:creationId xmlns:p14="http://schemas.microsoft.com/office/powerpoint/2010/main" val="299380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47864" y="30464"/>
            <a:ext cx="5688632" cy="6740307"/>
          </a:xfrm>
          <a:prstGeom prst="rect">
            <a:avLst/>
          </a:prstGeom>
        </p:spPr>
        <p:txBody>
          <a:bodyPr wrap="square">
            <a:spAutoFit/>
          </a:bodyPr>
          <a:lstStyle/>
          <a:p>
            <a:endParaRPr lang="es-MX" sz="2400" dirty="0"/>
          </a:p>
          <a:p>
            <a:pPr algn="just"/>
            <a:r>
              <a:rPr lang="es-MX" sz="2400" dirty="0" smtClean="0"/>
              <a:t>La </a:t>
            </a:r>
            <a:r>
              <a:rPr lang="es-MX" sz="2400" dirty="0"/>
              <a:t>estructuración orgánica de la </a:t>
            </a:r>
            <a:r>
              <a:rPr lang="es-MX" sz="2400" dirty="0" smtClean="0"/>
              <a:t>familia encontró </a:t>
            </a:r>
            <a:r>
              <a:rPr lang="es-MX" sz="2400" dirty="0"/>
              <a:t>en </a:t>
            </a:r>
            <a:r>
              <a:rPr lang="es-MX" sz="2400" dirty="0" smtClean="0"/>
              <a:t>los regímenes </a:t>
            </a:r>
            <a:r>
              <a:rPr lang="es-MX" sz="2400" dirty="0"/>
              <a:t>matrimoniales un elemento adicional </a:t>
            </a:r>
            <a:r>
              <a:rPr lang="es-MX" sz="2400" dirty="0" smtClean="0"/>
              <a:t>que </a:t>
            </a:r>
            <a:r>
              <a:rPr lang="es-MX" sz="2400" dirty="0"/>
              <a:t>podía reforzar la cohesión necesaria de las relaciones conyugales</a:t>
            </a:r>
            <a:r>
              <a:rPr lang="es-MX" sz="2400" dirty="0" smtClean="0"/>
              <a:t>, concluyendo </a:t>
            </a:r>
            <a:r>
              <a:rPr lang="es-MX" sz="2400" dirty="0"/>
              <a:t>en </a:t>
            </a:r>
            <a:r>
              <a:rPr lang="es-MX" sz="2400" dirty="0" smtClean="0"/>
              <a:t>ellas su </a:t>
            </a:r>
            <a:r>
              <a:rPr lang="es-MX" sz="2400" dirty="0"/>
              <a:t>aspecto patrimonial, para estimular un mayor número de lasos, no </a:t>
            </a:r>
            <a:r>
              <a:rPr lang="es-MX" sz="2400" dirty="0" smtClean="0"/>
              <a:t>sólo afectivos </a:t>
            </a:r>
            <a:r>
              <a:rPr lang="es-MX" sz="2400" dirty="0"/>
              <a:t>sino económicos en el seno del hogar</a:t>
            </a:r>
            <a:r>
              <a:rPr lang="es-MX" sz="2400" dirty="0" smtClean="0"/>
              <a:t>.</a:t>
            </a:r>
          </a:p>
          <a:p>
            <a:pPr algn="just"/>
            <a:r>
              <a:rPr lang="es-MX" sz="2400" dirty="0" smtClean="0"/>
              <a:t> </a:t>
            </a:r>
          </a:p>
          <a:p>
            <a:pPr algn="just"/>
            <a:r>
              <a:rPr lang="es-MX" sz="2400" dirty="0" smtClean="0"/>
              <a:t>Los </a:t>
            </a:r>
            <a:r>
              <a:rPr lang="es-MX" sz="2400" dirty="0"/>
              <a:t>efectos del matrimonio en relación con los bienes de los </a:t>
            </a:r>
            <a:r>
              <a:rPr lang="es-MX" sz="2400" dirty="0" smtClean="0"/>
              <a:t>cónyuges originaron </a:t>
            </a:r>
            <a:r>
              <a:rPr lang="es-MX" sz="2400" dirty="0"/>
              <a:t>numerosas cuestiones relativas a esos bienes y de ahí se formo </a:t>
            </a:r>
            <a:r>
              <a:rPr lang="es-MX" sz="2400" dirty="0" smtClean="0"/>
              <a:t>una teoría </a:t>
            </a:r>
            <a:r>
              <a:rPr lang="es-MX" sz="2400" dirty="0"/>
              <a:t>especial, la del régimen del matrimonio que tiene por objeto el dictar </a:t>
            </a:r>
            <a:r>
              <a:rPr lang="es-MX" sz="2400" dirty="0" smtClean="0"/>
              <a:t>las reglas </a:t>
            </a:r>
            <a:r>
              <a:rPr lang="es-MX" sz="2400" dirty="0"/>
              <a:t>correspondientes para resolver todas las cuestiones económicas </a:t>
            </a:r>
            <a:r>
              <a:rPr lang="es-MX" sz="2400" dirty="0" smtClean="0"/>
              <a:t>del matrimonio</a:t>
            </a:r>
            <a:r>
              <a:rPr lang="es-MX" sz="2400" dirty="0"/>
              <a:t>.</a:t>
            </a:r>
          </a:p>
        </p:txBody>
      </p:sp>
      <p:sp>
        <p:nvSpPr>
          <p:cNvPr id="3" name="AutoShape 2" descr="data:image/jpeg;base64,/9j/4AAQSkZJRgABAQAAAQABAAD/2wCEAAkGBxATEhUSERIWFBIXGRoWFxUYFxcWEhYXFh0iFxcVFRoZHSggGRolHBcUITEhJSkrLi4uFx8/ODMtOiktLisBCgoKDg0OGxAQGywlHyQsLCwsLCwsNywsLDUsLCwsLCwsLCwsLCwsLCwsLCwsLCwsLCwsLCwsLCwsLCwsLCw0LP/AABEIAMEBBQMBIgACEQEDEQH/xAAbAAEAAgMBAQAAAAAAAAAAAAAAAgUDBAYHAf/EAEMQAAIBAgMCCgkDAQcDBQAAAAECAAMRBBIhBTEGExYiMkFRYXGhUlOBkZKiwdHiI0KxFAckYnKC4fAzQ7IVc4OT0v/EABkBAQEBAQEBAAAAAAAAAAAAAAABAgMEBf/EACQRAQEAAgIDAAICAwEAAAAAAAABAhEDIRIjMUFhUXETMvAE/9oADAMBAAIRAxEAPwD25ibgA9R8rfeMp7fKD0h4H6ScCGU9vlGU9vlJxAhlPb5RlPb5ScQIZT2+UZT2+UnECGU9vlGU9vlJxAhlPb5RlPb5ScQIZT2+UZT2+UnECGU9vlGU9vlJxAhlPb5RlPb5ScQIZT2+UZT2+UnECGU9vlGU9vlJxAhlPb5RlPb5ScQIZT2+UZT2+UnECGU9vlGU9vlJxAhlPb5RlPb5ScQIZT2+UZT2+UnECNM3APdE+UeiPARAHpDwP0k5A9IeB+knAREQOf2jwm4rEUsNxRLVc2U5rZQpC3YZSdSy7ry8oOSoLLlPWL3tOIb9bbo7KFK/xZgfMU52WJxqIQpPPYMVX9zZRmNvYIGzE4HaHCLFpQas9QU6q1lXilCtTyMyqATlJN81r3BuDO6oOWVWIsSAbdlxe0Dn+EvCOrhnoqtJX42pxYu7Kw0LZrBCD0d1+sRtfbeLoPRHEU3So4RjncMtzYEApZtSOsb5U8Mjn2jgKY3hmqWte5XQX7ufr3GbvBmhUr8fUxVi4r6BbhQE5yWB1Bsy+2EdbE4Da+3cWKOKqmpxFSldqVMBWuigsGYWN7gC4Nra6g7rThTtOuuAXEU6hpOVRuaFJzNY25wItvFt+u+FdXE4XG7Tx9KvhyKhb+pBUUWCZEYgtTa4UFSAvO1bpd2u9wexmJ/qsVhKtY1MiJUpuwTMucspXmKoIugYXH7oFrhcbimq1laiFprbimubtqQ2fq6ri3V4zS4Obcr1hiuMVGahUyLxYZc4yBxcMx53OtvmHgzjK7YzGUqlZqlOnkyBgnMuNQCqrcbt80eCofJjmRyh469xa+lJdxIIGtuo7oR1GwcTXqUQ2JprTq3IZVJKaHQrfW1u2WE4rZe18b/6Yaq3xGKzVEUtkUkqzKpawCjcOwayGC2xWXGYWmMQa1OsrLUU5TlqBDUvoOYwy2Kg213aQbdhjWqBb08ub/FqAO2wIv4XE5Tg9wjx2JGIbLRAo1GTRHJYBQwJ5+hII7Z2LjQ+E804G4qrTXaJTLZa1zdSxuaS9jCUrseCPCEY2kzlOLq03NKql8wDr1q1hdSCCLgHXdLycPwPalhtn1cYjGpxrNWa4CsHvlKEDcVII9g37zrV9tY2hgqW0alTOGAq1KdhkFIjPkXS9woNjvva94HoMTidu7TxS43DU6NchK4ZQpCZAWUuj6rmuAjdZBvumngcdtB62KwRxL3ogVRWy0hWyNmUU78XkJzUyb5Bo1uq8G3oUTkeD+38TV2c1XKKmJps9E6WVmpuUFQgbgVysQN1zKdOEWKpPg2qV85qOlPFUTxbLTaqQlgUXmsrEWIaxF9NQY0bejROI4Q7RxtHG4aklfmVy9MArTyBirujdHMCuS28g33TPsDauJTHVcFiKhrfpmrSdgi1OYVDqeLVVK/qIQbXGt76SG3YRPPMbtzaGWuzVRRrKw4iiBTcMlgczrlL78wIuN2hnZ8HtpjE4WhiQLcbTSpbsLAEj2G4g2sIiIVCj0R4CIo9EeAiAPSHgfpJyB6Q8D9JOAkKxYDmi56vvJxA5bZewa1HE18UXV3rdWUqFHN06Rv0R7zNXH7Ax1SpWrNXGZ6LUqeRSvEk6BkBbVrM5JuL2G6dnEDz/HcGsQ2Hp4daSBVKszh2u7A5gNUzAaaaWBC9V7d1h6jGmGZMrWuUuCQfRuNDM0QOQxWycU+Pp4zLTyU0ZQmepmOa2pPE2G4aec6VkIpMaa5XK3y3/dbdfym1EDzZtg4r+ifDmlnr1M3GVyxscwtcgi636wNRc798t9tYPE4jB06CUsjKad87WUimRuKqb3Cns3idlEqacftHCYh8RhqwojJQzXBfnki4BQZbEHvI3zJszDV0xuIxLUuZURVWzXcZCW5y2Ft/aZ1kSDkdjYfEUcRiaz0brWZSuVgSABbnC3bMWwsLiaKYhHo3NZ2ZSrAgAplGbdbo+GonZxA89bZeOGzmwyJlqGoSSHurK7lipYC6gjmk26+6MVhqwxGFrUcI608OSWUlcz3RkNiCQzDMDv1sevSehRLs018RXKpmyMTpzRa+vb4TjOC2ycTRqYsVKQyYlgQQ9ylkyHMLdwOh653cSK834O8H8eq1cLUAGHZqtVTc6M5vxbrbcG1FjqJlxOyMW+zk2aaROnFcZmFhSHNu/WHCm19xte+tp6HEqacVwg2XiGxGEehSDDCspOZiodQjIctlb0zv7J8w+DxaY6rixhwaVWlxZXO3GXBzA2yW7evrnbRGzThdh7Ix1KhiqOVV4xmqU2V2zC4UFCGRdTYm9+v2yrr8FsY2EoYVaSK9Di2NcFv1HpsrI7Arm1KgsBfrt1T06I2acTt3AY7EvhqoopSqUXWoQXLKbNcqCFB1Atc2tm3SeI2VjGx1PGrTRSiNTZSxOYOADYi1tVU7urqnZxGzThKHBnF03xJ/TqnEMDme+allAXmnrUhQbaWN995c8Cdl4jC0BhquU06YtTIvnsSWyNrrluAD12nRRIaIiIVCj0R4CIo9EeAiAPSHgfpJyB6Q8D9Jo4zaRSpkyArlDFsxFgSb35thoulyLkgd8CxiUlLhCrMLU24s252l+ctNlNr6W44Aju0vNvAbWSsQEV7FVfMQFGVwSp1N9bdn1gb1Soqi7EADeSbAe2KdRWF1IYdoNx5TzP8AtcwWKxVXD4ag/Fqv6hzD9OoScpPeaai+Xr40bpk/s/4MVcJiywxNRqZV1aiaaKrFcuWoSrW0uANL6nvvnzm9NeF1t6VERNMkREBERAREQEREBERARNfH46lRQ1K1RaaD9zEAeHee6UWI4ebNQgGuLn/C31Av7JNmnSxMODxSVUWpTYMjC4YbjM0oREQEREBERAREQERECFHojwERR6I8BEAekPA/SGpKbkqCSMpuBqOw93dB6Q8D9JOBiOGp+gvwiRcImoUX7gMxubke+5meaGJezMx6lsP5P0kyuosUO09pJiKjUSwpVKJuFYrxhJXm1ADvQgkab9eya2yNtClWNNwjVGUE5GDHKu8gX0FyPaROp/pabj9RFbf0lDddtLjumvQw6AvkVVGijKABvud3+mcJjfLy27eePj46WGHrq65lNx/zQzLNDAoqtZRbQ3tu6rX8/Ob87xwIiJQiIgIiICIiAiIgc9w02ImJpU84LcVVWplGmfehUm4sLPf2Tynh7wY5nHYdBTs+QIrcypbosoHRbuE9c4UbUWlSZP3uMq9gvpc+AufZOH2phLgMtVSAQUp5SOcNczaC50Gptcdk83LlrKWPVw4W43cdpsLYz4TALh1rFqiq36oW5zuxYsqm+gLGw10Ey4fF4rMS1M6leaRonNS6AjfqapzEkDJbrE1eDO3+MVKdVCr5VGa4IYgAXPWCT47986Sen508+Usvbmtn47HBf1KZZiFJupXKclEPYDeMzYg2G8obbxLrZtWqyk1VCtmcBQCNFYhTc77qFN7DfNuIZIiICImAYyl6xfiEDPERAREQIUeiPARFHojwEQB6Q8D9JOQPSHgfpJwE5nbGPqLW4o0HcNbK6FbAA3OdSQdO1bnXdOmlHtC/Hpbsf6TnydxvD8tnj2ymym9ytt2t79fcZko0zYDUeItc9dh/zSatK6Eh9UOt7dE95At7RMr41FtluxJCiwsov2mwB8/ZLJpCg7Zy3Vc2Gm7tJ6hv9/X1WRYAXJsN9+q3bK7E3Sibbzb5jbyF/dN9kzIRci4tcaMLjeO+WfwlQp4umwuGFu/TsN9eqxGvfKThVtzEURSGEoCu9S+pqKiKABY3Y2JLMoA8ZtVeDtAqy84BgQQCANVZLqtsq6VH0AAuxJF5q1GUNxVHMWBNRi27LiXdubprz1NtNwHbeZ5MrMelxm6zcE9rV8RTc4ijxNRHK2DK6stgVdWUkddiATYqZdkSt2ftBCzUyCrqQpv0SSLgKfDqNpZzWF3EymqRNTaNVlCZSRd1BIF+ad/UbeMram2a6g3oMSo1IV7E5CwsMpOrcWLC9s3dNIvYnPnbdQ1LKtwrMGUXJKg5c18varW6rhh1TJh9q4gqoajz+YGJDouZrXsLNYAlhv8A2dhuAvIiIHn/AAwr3qMD6WniLC3uHlKcHTnX3Hy6pb8J8AzO2bcTmXsud1+sHUylp03BUKN5Btob+B793tnk/wAOeeW5H1ePPGcci1F1PNNiDYa20sRcfz7BO82ZXL0kY77a+I3zzSltYAWAYVbhbWuLXtzr6WnoewD+iPb4ezuntyndunj5p0soiJl5ifDPs+GBzP8AaNiXp7NxLo2Vgg1vY2LBWt7CZ5jgKtJcNQZqlMvWAIzFzVZibVABuCqCBruI7Teen7ZxSYlKlBqdN6JJVuMBcMVOvNBGgYaG/VunnVbgfiUq0xhKzUFunGqufiXKkHOoBABIGq9ftJPPOW2aaxzxm9vW9o1qqqvFpmubNa+ZRuuOq4vfU9Rtc6HVwWMxRyg0tAFDMykNchrneAbFU/8As6rGS2Ptc1Xeky2dApzDoMG7L6gjmkjXprqZbibl2xFbs7GYh2AqUgqlL3Ga4a/RbMB4aXvYnQWvZxEqoUeiPARFHojwEQB6Q8D9JOQPSHgfpJwEoMdiMuJUEG3URvGYfe3vl/KnamGQ1FLWHYSbX67X6/DsPdMZy66bwsl7ZLA66m265uPtfumCsl3RN5W7Mf8AE2n8ZvZaZsTihfKn6jdnUPduHf8AeSwtEqdTdrFmPaTp/sO4QjHtU6KO1vIc3+W8paiUu1qlnpjsIPzAn/xMuQYx+0vxixY5jdWlr9gO8+6UuHxKGu7FlCGmFBJAFg7Wtfxl5iOi3gZS1cGA1Rwut9/7bLvQdgJB3de+8xyb30uNklQ2fUzVKguDmbNfqIRaVjv7TOhnC0MWXZnVOLNOrpZic1OpcX3dbIDbWwfwnciTgvWmuWav/fh9iJGo4Aud07W6cnHNwzZWrMmBqmhSqMjVgAAwpkipUA3sAVa1r9E3IvOyUzl3wCEVKViadQsWJy5stYksoYajV3seoOe63SYewUAdQA33O7S5vr4zlxcs5O5WsppliInZlxW3qoLkhhYAA9YudbAAb90rqWHsS7b9TrvA7+/f4S2xuGyO4y21uCdd4GY3lZtA2Ap9b2v2gd/ebTrxf6vZGjhqNnUnrYX9xaeibIA4sW7ZwOOQgFwbZTpbuGX7zutg34kXNz7PpLyfGOb4sYiJxeYmntjFcVRqVOtVJGhOvVoO+03Jo7cAOHq33ZG/iS3UI8+WtVRaSWKF2IHba1yWBGluda+/KCd9pfg6+3X3icvtc8S1OoKnQraqxbIqcWt7AaKDmYX3a+Mt6uNoVAAMRTAPSs6ZiD1b+bfr69Ta05eXlJf5Zzxsy1WTYeM/vdI2OaoinLvsrqc3svTTXuneAzzvZGPpnHKyMGUZEuu4Zg6hdN4zOnv7p6IJvDKWdNeOo+xETYhR6I8BEUeiPARAHpDwP0k5A9IeB+knATWxdIMQGFxrv9k2Zgxe4HvHnprJfhGKjRVdEUKN9gLe0zJTXXxN/Yv+/wDM+KbC3Wf+X8JJzlBPX1fQfzJFVO0Nal+oaeYH/wCpeLKgUGaoBbmqBm8dT79ZcCTD7VqFYc0+BlKa1Zi6KpCkgq7Wy2IBuLG51voQDoe6Xs1KI0I3akdh9kmc3SXSibABFQjRRlUg9arZh4ndOlpDQeErdp0L5FA/cpPcMwH8A+6WgjjmjK2/X2YMWhK2G/Tqv1iZ5F901nJcbKyo8GAqEgC9xvO4jt7hrp9b2stmIQgB6ha9iLgE20O7S00q1LmA2NwTu39dt+8XKywwWaxzb7+XVOHDh46kayu2zERPSyqdt0QbNusCfd1+flOXp0s1TMdwudd5t1n25R3TrdtDmAjfew9ov7dwnL1iFuB1ad9hv95zGdMPj0cd6ar0SU3b2v8AzOs4Ln+7rKFF0W/aPKw+s6Hg5/0F8B5CXP4cvxaRETk85MGOoCpTemdzKV+IWmefGgebJdmrC3PeiAR/iAYFb/5gY/paVR8hpJmR81yq6rnZMp0v0bN7pio0Kv8AUI4HMPGuWsdRUbjFAP8ArYWPo983DTu9Ooi6s7K48RYlvA01HtPbOPHuTX9pyWW2z9NfFOq1MLWUBEJRW3aAFX51vRAq++ekrPONubPaphyoYhlIqZuvQ3bT/Kzi3XpPRaAFhY3Ft81hPyS9aZIiJ0VCj0R4CIo9EeAiAPSHgfpJyB6Q8D9JOAmrjaq5Sp328xqJtSr2gDe+slqxkpV1VbsbEjed/sEptq8J6FIg1DYZlU6i6BzYVHF92h3XNh2AmczwUxHGYyuxoMrVAGBtdVUWAF+ok3Om/wBk6TbHB+jikCVkvbosNHX/ACn6bpymVs6dPGS9ugpYtdBNuUWy9lmjTSmpZlQBQWN2sN1z5S8WdY519mEIAxPbb7TKTKLhLto0OLyKzs7qjZVJCKxsWJAIB1Fgd+trzOd1CTdWZTW53kgjwG4fyfbNuc7sra6HE1qJRgynSpqyMG1AuBZNLWBOuvXedArAycd3CzSU+GfZjqVVG8gTdqNHEJ+nmc2yhdeq4sbt3Xt7puYaqGGZdx3Ht75zlbGNUGVr5FOXRXALbhmuLnffs0l/gAFpqO6eTh5vPkskuv5v5dMsNRtRET2ObV2l/wBM9ulv4/gmcZjv5/jq8gffOnxNdtR/ztlFiMG762sRc6216gB7vOawyk+u/FZPrKqc2/Uqg+8g/wACXuwR+kPaPdOXxu0uLVkCXsAH1s50FlQHpk6213mdZsdCtIAi2/SLlL1Dk+N2IiZcCRcXFpKfGgcVtPCNSqlKVQKgVbI651HVzTmDdm8kaibVDZDDCiojnjMnGFbA02c89gBbMATewv1yPCWgOPzW3UwT72t5qPcJc4a4wa21Ioi3ecml558LbnlPxHTLHHxxv5crsZHq1KYqvdKl1yLdNApa91Oa/N6zO9pqAABuGg8Jx3BukBXpWH/aa/iMov5n3zspf/Plbhury4zHLp9iIndyQo9EeAiKPRHgIgD0h4H6ScgekPA/STgJ8tPsrNp7MNWoraC1KrTuekpqlCHXvHF9o3jWBvpRUblAvvsJMW6pTvs3EEr+uSBa/OZcxDIWbTdmVXGXcM2kw4bZOKFs1e55tyGbqVFc267lah7s47IF/EqsBgsQrhqlXMvWt2YbraXtY311uO7rlrA+ET5kG+wkpQpsSoisabhajPVYkEqCtR6lRBoN6mp7bb4F2yL1gSQEpjsuubE1ixFj0mAJDKb5VAFiqtob2LS6gJCo6gXYgDv0EnNXH4XjFUXtZ0fr1CMGsLEWvbfA2bCY6NZHF0ZWGmqkEagEbu4g+BEql2LUUgJXZaQOiDN0OfzL5tAM4sQBbi1nzAbFq0ylqwyqVJAUjNlppSsefb9hO7S/vC7iIga9WlTGrWF+02kv6VOyY8bhS5pEEDi3z6i97oyW3i3Tvfula2w6mQIuIYAAgdIftyjosOjpa1tBrc6xoWX9JRLXyqXUb9MwB8wDY+4zYRQNBKI7Dr6/3ptb26ehJqsv/c1txtMf/CO61ps/CumfPUz5mzDQgKMqrlFydLqW/wBRgbcREBPhn2fDA5nhTTs4bqZGU+K85R7mf3GXOzRehT/9tf8AxEwbcwTVAgX9rFj8LL/LCZdkUaiUVRxzkGUd4XRT7rTljNZ396aveM/W1Fwc1rU7jUUmv3G6Aj+fdOsnM4HZOJpMKgKltebuWzAZk03c5bg9U6Ok5O9SPG30MnDNY6/teS7u2SIidmEKPRHgIij0R4CIA9IeB+knIHpDwP0k4CIiAiIgIiICIiAiIgIiICIiAiIgIiICIiAiIgIiIFXitsrTqFGU2vYW5xYkKbAAWB540Yg7jYgyDcIKYV3NOoFUVWvzOcKBK1CozX0I67bxLNqCG91Bvv0Gtt1+3cJ9FJQLBRY3uLC2up98DTwW1qdRyihgwz7xYHi34tspvrZh1bri9rib8x0qCL0VVfAAfxMkBERAhR6I8BEUeiPARAq9vbWOHKEJmzBuu1rZe49sq+V7epHx/jLLhFsl6+TIyjLmve/7rbrDulNySremnzfaamnHLz30z8r29SPj/GOV7epHx/jMHJKt6afN9o5JVvTT5vtL0z7Gfle3qR8f4xyvb1I+P8Zg5JVvTT5vtHJKt6afN9o6PYz8r29SPj/GOV7epHx/jMHJKt6afN9o5JVvTT5vtHR7Gfle3qR8f4xyvb1I+P8AGYOSVb00+b7RySremnzfaOj2M/K9vUj4/wAY5Xt6kfH+Mwckq3pp832jklW9NPm+0dHsZ+V7epHx/jHK9vUj4/xmDklW9NPm+0ckq3pp832jo9jPyvb1I+P8Y5Xt6kfH+Mwckq3pp832jklW9NPm+0dHsZ+V7epHx/jHK9vUj4/xmDklW9NPm+0ckq3pp832jo9jPyvb1I+P8Y5Xt6kfH+Mwckq3pp832jklW9NPm+0dHsZ+V7epHx/jHK9vUj4/xmDklW9NPm+0ckq3pp832jo9jPyvb1I+P8Y5Xt6kfH+Mwckq3pp832jklW9NPm+0dHsZ+V7epHx/jHK9vUj4/wAZg5JVvTT5vtHJKt6afN9o6PYz8r29SPj/ABjle3qR8f4zBySremnzfaOSVb00+b7R0exn5Xt6kfH+Mcr29SPj/GYOSVb00+b7RySremnzfaOj2M/K9vUj4/xjlefUj4/xmDklW9NPm+0HglW9NPm+0dHsddhmuintUHynyfcOhVVU7wAPcImHoZIiICIiAiIgIiICIiAiIgIiICIiAiIgIiICIiAiIgIiICIiAiIgIiICIi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AutoShape 4" descr="data:image/jpeg;base64,/9j/4AAQSkZJRgABAQAAAQABAAD/2wCEAAkGBxATEhUSERIWFBIXGRoWFxUYFxcWEhYXFh0iFxcVFRoZHSggGRolHBcUITEhJSkrLi4uFx8/ODMtOiktLisBCgoKDg0OGxAQGywlHyQsLCwsLCwsNywsLDUsLCwsLCwsLCwsLCwsLCwsLCwsLCwsLCwsLCwsLCwsLCwsLCw0LP/AABEIAMEBBQMBIgACEQEDEQH/xAAbAAEAAgMBAQAAAAAAAAAAAAAAAgUDBAYHAf/EAEMQAAIBAgMCCgkDAQcDBQAAAAECAAMRBBIhBTEGExYiMkFRYXGhUlOBkZKiwdHiI0KxFAckYnKC4fAzQ7IVc4OT0v/EABkBAQEBAQEBAAAAAAAAAAAAAAABAgMEBf/EACQRAQEAAgIDAAICAwEAAAAAAAABAhEDIRIjMUFhUXETMvAE/9oADAMBAAIRAxEAPwD25ibgA9R8rfeMp7fKD0h4H6ScCGU9vlGU9vlJxAhlPb5RlPb5ScQIZT2+UZT2+UnECGU9vlGU9vlJxAhlPb5RlPb5ScQIZT2+UZT2+UnECGU9vlGU9vlJxAhlPb5RlPb5ScQIZT2+UZT2+UnECGU9vlGU9vlJxAhlPb5RlPb5ScQIZT2+UZT2+UnECGU9vlGU9vlJxAhlPb5RlPb5ScQIZT2+UZT2+UnECNM3APdE+UeiPARAHpDwP0k5A9IeB+knAREQOf2jwm4rEUsNxRLVc2U5rZQpC3YZSdSy7ry8oOSoLLlPWL3tOIb9bbo7KFK/xZgfMU52WJxqIQpPPYMVX9zZRmNvYIGzE4HaHCLFpQas9QU6q1lXilCtTyMyqATlJN81r3BuDO6oOWVWIsSAbdlxe0Dn+EvCOrhnoqtJX42pxYu7Kw0LZrBCD0d1+sRtfbeLoPRHEU3So4RjncMtzYEApZtSOsb5U8Mjn2jgKY3hmqWte5XQX7ufr3GbvBmhUr8fUxVi4r6BbhQE5yWB1Bsy+2EdbE4Da+3cWKOKqmpxFSldqVMBWuigsGYWN7gC4Nra6g7rThTtOuuAXEU6hpOVRuaFJzNY25wItvFt+u+FdXE4XG7Tx9KvhyKhb+pBUUWCZEYgtTa4UFSAvO1bpd2u9wexmJ/qsVhKtY1MiJUpuwTMucspXmKoIugYXH7oFrhcbimq1laiFprbimubtqQ2fq6ri3V4zS4Obcr1hiuMVGahUyLxYZc4yBxcMx53OtvmHgzjK7YzGUqlZqlOnkyBgnMuNQCqrcbt80eCofJjmRyh469xa+lJdxIIGtuo7oR1GwcTXqUQ2JprTq3IZVJKaHQrfW1u2WE4rZe18b/6Yaq3xGKzVEUtkUkqzKpawCjcOwayGC2xWXGYWmMQa1OsrLUU5TlqBDUvoOYwy2Kg213aQbdhjWqBb08ub/FqAO2wIv4XE5Tg9wjx2JGIbLRAo1GTRHJYBQwJ5+hII7Z2LjQ+E804G4qrTXaJTLZa1zdSxuaS9jCUrseCPCEY2kzlOLq03NKql8wDr1q1hdSCCLgHXdLycPwPalhtn1cYjGpxrNWa4CsHvlKEDcVII9g37zrV9tY2hgqW0alTOGAq1KdhkFIjPkXS9woNjvva94HoMTidu7TxS43DU6NchK4ZQpCZAWUuj6rmuAjdZBvumngcdtB62KwRxL3ogVRWy0hWyNmUU78XkJzUyb5Bo1uq8G3oUTkeD+38TV2c1XKKmJps9E6WVmpuUFQgbgVysQN1zKdOEWKpPg2qV85qOlPFUTxbLTaqQlgUXmsrEWIaxF9NQY0bejROI4Q7RxtHG4aklfmVy9MArTyBirujdHMCuS28g33TPsDauJTHVcFiKhrfpmrSdgi1OYVDqeLVVK/qIQbXGt76SG3YRPPMbtzaGWuzVRRrKw4iiBTcMlgczrlL78wIuN2hnZ8HtpjE4WhiQLcbTSpbsLAEj2G4g2sIiIVCj0R4CIo9EeAiAPSHgfpJyB6Q8D9JOAkKxYDmi56vvJxA5bZewa1HE18UXV3rdWUqFHN06Rv0R7zNXH7Ax1SpWrNXGZ6LUqeRSvEk6BkBbVrM5JuL2G6dnEDz/HcGsQ2Hp4daSBVKszh2u7A5gNUzAaaaWBC9V7d1h6jGmGZMrWuUuCQfRuNDM0QOQxWycU+Pp4zLTyU0ZQmepmOa2pPE2G4aec6VkIpMaa5XK3y3/dbdfym1EDzZtg4r+ifDmlnr1M3GVyxscwtcgi636wNRc798t9tYPE4jB06CUsjKad87WUimRuKqb3Cns3idlEqacftHCYh8RhqwojJQzXBfnki4BQZbEHvI3zJszDV0xuIxLUuZURVWzXcZCW5y2Ft/aZ1kSDkdjYfEUcRiaz0brWZSuVgSABbnC3bMWwsLiaKYhHo3NZ2ZSrAgAplGbdbo+GonZxA89bZeOGzmwyJlqGoSSHurK7lipYC6gjmk26+6MVhqwxGFrUcI608OSWUlcz3RkNiCQzDMDv1sevSehRLs018RXKpmyMTpzRa+vb4TjOC2ycTRqYsVKQyYlgQQ9ylkyHMLdwOh653cSK834O8H8eq1cLUAGHZqtVTc6M5vxbrbcG1FjqJlxOyMW+zk2aaROnFcZmFhSHNu/WHCm19xte+tp6HEqacVwg2XiGxGEehSDDCspOZiodQjIctlb0zv7J8w+DxaY6rixhwaVWlxZXO3GXBzA2yW7evrnbRGzThdh7Ix1KhiqOVV4xmqU2V2zC4UFCGRdTYm9+v2yrr8FsY2EoYVaSK9Di2NcFv1HpsrI7Arm1KgsBfrt1T06I2acTt3AY7EvhqoopSqUXWoQXLKbNcqCFB1Atc2tm3SeI2VjGx1PGrTRSiNTZSxOYOADYi1tVU7urqnZxGzThKHBnF03xJ/TqnEMDme+allAXmnrUhQbaWN995c8Cdl4jC0BhquU06YtTIvnsSWyNrrluAD12nRRIaIiIVCj0R4CIo9EeAiAPSHgfpJyB6Q8D9Jo4zaRSpkyArlDFsxFgSb35thoulyLkgd8CxiUlLhCrMLU24s252l+ctNlNr6W44Aju0vNvAbWSsQEV7FVfMQFGVwSp1N9bdn1gb1Soqi7EADeSbAe2KdRWF1IYdoNx5TzP8AtcwWKxVXD4ag/Fqv6hzD9OoScpPeaai+Xr40bpk/s/4MVcJiywxNRqZV1aiaaKrFcuWoSrW0uANL6nvvnzm9NeF1t6VERNMkREBERAREQEREBERARNfH46lRQ1K1RaaD9zEAeHee6UWI4ebNQgGuLn/C31Av7JNmnSxMODxSVUWpTYMjC4YbjM0oREQEREBERAREQERECFHojwERR6I8BEAekPA/SGpKbkqCSMpuBqOw93dB6Q8D9JOBiOGp+gvwiRcImoUX7gMxubke+5meaGJezMx6lsP5P0kyuosUO09pJiKjUSwpVKJuFYrxhJXm1ADvQgkab9eya2yNtClWNNwjVGUE5GDHKu8gX0FyPaROp/pabj9RFbf0lDddtLjumvQw6AvkVVGijKABvud3+mcJjfLy27eePj46WGHrq65lNx/zQzLNDAoqtZRbQ3tu6rX8/Ob87xwIiJQiIgIiICIiAiIgc9w02ImJpU84LcVVWplGmfehUm4sLPf2Tynh7wY5nHYdBTs+QIrcypbosoHRbuE9c4UbUWlSZP3uMq9gvpc+AufZOH2phLgMtVSAQUp5SOcNczaC50Gptcdk83LlrKWPVw4W43cdpsLYz4TALh1rFqiq36oW5zuxYsqm+gLGw10Ey4fF4rMS1M6leaRonNS6AjfqapzEkDJbrE1eDO3+MVKdVCr5VGa4IYgAXPWCT47986Sen508+Usvbmtn47HBf1KZZiFJupXKclEPYDeMzYg2G8obbxLrZtWqyk1VCtmcBQCNFYhTc77qFN7DfNuIZIiICImAYyl6xfiEDPERAREQIUeiPARFHojwEQB6Q8D9JOQPSHgfpJwE5nbGPqLW4o0HcNbK6FbAA3OdSQdO1bnXdOmlHtC/Hpbsf6TnydxvD8tnj2ymym9ytt2t79fcZko0zYDUeItc9dh/zSatK6Eh9UOt7dE95At7RMr41FtluxJCiwsov2mwB8/ZLJpCg7Zy3Vc2Gm7tJ6hv9/X1WRYAXJsN9+q3bK7E3Sibbzb5jbyF/dN9kzIRci4tcaMLjeO+WfwlQp4umwuGFu/TsN9eqxGvfKThVtzEURSGEoCu9S+pqKiKABY3Y2JLMoA8ZtVeDtAqy84BgQQCANVZLqtsq6VH0AAuxJF5q1GUNxVHMWBNRi27LiXdubprz1NtNwHbeZ5MrMelxm6zcE9rV8RTc4ijxNRHK2DK6stgVdWUkddiATYqZdkSt2ftBCzUyCrqQpv0SSLgKfDqNpZzWF3EymqRNTaNVlCZSRd1BIF+ad/UbeMram2a6g3oMSo1IV7E5CwsMpOrcWLC9s3dNIvYnPnbdQ1LKtwrMGUXJKg5c18varW6rhh1TJh9q4gqoajz+YGJDouZrXsLNYAlhv8A2dhuAvIiIHn/AAwr3qMD6WniLC3uHlKcHTnX3Hy6pb8J8AzO2bcTmXsud1+sHUylp03BUKN5Btob+B793tnk/wAOeeW5H1ePPGcci1F1PNNiDYa20sRcfz7BO82ZXL0kY77a+I3zzSltYAWAYVbhbWuLXtzr6WnoewD+iPb4ezuntyndunj5p0soiJl5ifDPs+GBzP8AaNiXp7NxLo2Vgg1vY2LBWt7CZ5jgKtJcNQZqlMvWAIzFzVZibVABuCqCBruI7Teen7ZxSYlKlBqdN6JJVuMBcMVOvNBGgYaG/VunnVbgfiUq0xhKzUFunGqufiXKkHOoBABIGq9ftJPPOW2aaxzxm9vW9o1qqqvFpmubNa+ZRuuOq4vfU9Rtc6HVwWMxRyg0tAFDMykNchrneAbFU/8As6rGS2Ptc1Xeky2dApzDoMG7L6gjmkjXprqZbibl2xFbs7GYh2AqUgqlL3Ga4a/RbMB4aXvYnQWvZxEqoUeiPARFHojwEQB6Q8D9JOQPSHgfpJwEoMdiMuJUEG3URvGYfe3vl/KnamGQ1FLWHYSbX67X6/DsPdMZy66bwsl7ZLA66m265uPtfumCsl3RN5W7Mf8AE2n8ZvZaZsTihfKn6jdnUPduHf8AeSwtEqdTdrFmPaTp/sO4QjHtU6KO1vIc3+W8paiUu1qlnpjsIPzAn/xMuQYx+0vxixY5jdWlr9gO8+6UuHxKGu7FlCGmFBJAFg7Wtfxl5iOi3gZS1cGA1Rwut9/7bLvQdgJB3de+8xyb30uNklQ2fUzVKguDmbNfqIRaVjv7TOhnC0MWXZnVOLNOrpZic1OpcX3dbIDbWwfwnciTgvWmuWav/fh9iJGo4Aud07W6cnHNwzZWrMmBqmhSqMjVgAAwpkipUA3sAVa1r9E3IvOyUzl3wCEVKViadQsWJy5stYksoYajV3seoOe63SYewUAdQA33O7S5vr4zlxcs5O5WsppliInZlxW3qoLkhhYAA9YudbAAb90rqWHsS7b9TrvA7+/f4S2xuGyO4y21uCdd4GY3lZtA2Ap9b2v2gd/ebTrxf6vZGjhqNnUnrYX9xaeibIA4sW7ZwOOQgFwbZTpbuGX7zutg34kXNz7PpLyfGOb4sYiJxeYmntjFcVRqVOtVJGhOvVoO+03Jo7cAOHq33ZG/iS3UI8+WtVRaSWKF2IHba1yWBGluda+/KCd9pfg6+3X3icvtc8S1OoKnQraqxbIqcWt7AaKDmYX3a+Mt6uNoVAAMRTAPSs6ZiD1b+bfr69Ta05eXlJf5Zzxsy1WTYeM/vdI2OaoinLvsrqc3svTTXuneAzzvZGPpnHKyMGUZEuu4Zg6hdN4zOnv7p6IJvDKWdNeOo+xETYhR6I8BEUeiPARAHpDwP0k5A9IeB+knATWxdIMQGFxrv9k2Zgxe4HvHnprJfhGKjRVdEUKN9gLe0zJTXXxN/Yv+/wDM+KbC3Wf+X8JJzlBPX1fQfzJFVO0Nal+oaeYH/wCpeLKgUGaoBbmqBm8dT79ZcCTD7VqFYc0+BlKa1Zi6KpCkgq7Wy2IBuLG51voQDoe6Xs1KI0I3akdh9kmc3SXSibABFQjRRlUg9arZh4ndOlpDQeErdp0L5FA/cpPcMwH8A+6WgjjmjK2/X2YMWhK2G/Tqv1iZ5F901nJcbKyo8GAqEgC9xvO4jt7hrp9b2stmIQgB6ha9iLgE20O7S00q1LmA2NwTu39dt+8XKywwWaxzb7+XVOHDh46kayu2zERPSyqdt0QbNusCfd1+flOXp0s1TMdwudd5t1n25R3TrdtDmAjfew9ov7dwnL1iFuB1ad9hv95zGdMPj0cd6ar0SU3b2v8AzOs4Ln+7rKFF0W/aPKw+s6Hg5/0F8B5CXP4cvxaRETk85MGOoCpTemdzKV+IWmefGgebJdmrC3PeiAR/iAYFb/5gY/paVR8hpJmR81yq6rnZMp0v0bN7pio0Kv8AUI4HMPGuWsdRUbjFAP8ArYWPo983DTu9Ooi6s7K48RYlvA01HtPbOPHuTX9pyWW2z9NfFOq1MLWUBEJRW3aAFX51vRAq++ekrPONubPaphyoYhlIqZuvQ3bT/Kzi3XpPRaAFhY3Ft81hPyS9aZIiJ0VCj0R4CIo9EeAiAPSHgfpJyB6Q8D9JOAmrjaq5Sp328xqJtSr2gDe+slqxkpV1VbsbEjed/sEptq8J6FIg1DYZlU6i6BzYVHF92h3XNh2AmczwUxHGYyuxoMrVAGBtdVUWAF+ok3Om/wBk6TbHB+jikCVkvbosNHX/ACn6bpymVs6dPGS9ugpYtdBNuUWy9lmjTSmpZlQBQWN2sN1z5S8WdY519mEIAxPbb7TKTKLhLto0OLyKzs7qjZVJCKxsWJAIB1Fgd+trzOd1CTdWZTW53kgjwG4fyfbNuc7sra6HE1qJRgynSpqyMG1AuBZNLWBOuvXedArAycd3CzSU+GfZjqVVG8gTdqNHEJ+nmc2yhdeq4sbt3Xt7puYaqGGZdx3Ht75zlbGNUGVr5FOXRXALbhmuLnffs0l/gAFpqO6eTh5vPkskuv5v5dMsNRtRET2ObV2l/wBM9ulv4/gmcZjv5/jq8gffOnxNdtR/ztlFiMG762sRc6216gB7vOawyk+u/FZPrKqc2/Uqg+8g/wACXuwR+kPaPdOXxu0uLVkCXsAH1s50FlQHpk6213mdZsdCtIAi2/SLlL1Dk+N2IiZcCRcXFpKfGgcVtPCNSqlKVQKgVbI651HVzTmDdm8kaibVDZDDCiojnjMnGFbA02c89gBbMATewv1yPCWgOPzW3UwT72t5qPcJc4a4wa21Ioi3ecml558LbnlPxHTLHHxxv5crsZHq1KYqvdKl1yLdNApa91Oa/N6zO9pqAABuGg8Jx3BukBXpWH/aa/iMov5n3zspf/Plbhury4zHLp9iIndyQo9EeAiKPRHgIgD0h4H6ScgekPA/STgJ8tPsrNp7MNWoraC1KrTuekpqlCHXvHF9o3jWBvpRUblAvvsJMW6pTvs3EEr+uSBa/OZcxDIWbTdmVXGXcM2kw4bZOKFs1e55tyGbqVFc267lah7s47IF/EqsBgsQrhqlXMvWt2YbraXtY311uO7rlrA+ET5kG+wkpQpsSoisabhajPVYkEqCtR6lRBoN6mp7bb4F2yL1gSQEpjsuubE1ixFj0mAJDKb5VAFiqtob2LS6gJCo6gXYgDv0EnNXH4XjFUXtZ0fr1CMGsLEWvbfA2bCY6NZHF0ZWGmqkEagEbu4g+BEql2LUUgJXZaQOiDN0OfzL5tAM4sQBbi1nzAbFq0ylqwyqVJAUjNlppSsefb9hO7S/vC7iIga9WlTGrWF+02kv6VOyY8bhS5pEEDi3z6i97oyW3i3Tvfula2w6mQIuIYAAgdIftyjosOjpa1tBrc6xoWX9JRLXyqXUb9MwB8wDY+4zYRQNBKI7Dr6/3ptb26ehJqsv/c1txtMf/CO61ps/CumfPUz5mzDQgKMqrlFydLqW/wBRgbcREBPhn2fDA5nhTTs4bqZGU+K85R7mf3GXOzRehT/9tf8AxEwbcwTVAgX9rFj8LL/LCZdkUaiUVRxzkGUd4XRT7rTljNZ396aveM/W1Fwc1rU7jUUmv3G6Aj+fdOsnM4HZOJpMKgKltebuWzAZk03c5bg9U6Ok5O9SPG30MnDNY6/teS7u2SIidmEKPRHgIij0R4CIA9IeB+knIHpDwP0k4CIiAiIgIiICIiAiIgIiICIiAiIgIiICIiAiIgIiIFXitsrTqFGU2vYW5xYkKbAAWB540Yg7jYgyDcIKYV3NOoFUVWvzOcKBK1CozX0I67bxLNqCG91Bvv0Gtt1+3cJ9FJQLBRY3uLC2up98DTwW1qdRyihgwz7xYHi34tspvrZh1bri9rib8x0qCL0VVfAAfxMkBERAhR6I8BEUeiPARAq9vbWOHKEJmzBuu1rZe49sq+V7epHx/jLLhFsl6+TIyjLmve/7rbrDulNySremnzfaamnHLz30z8r29SPj/GOV7epHx/jMHJKt6afN9o5JVvTT5vtL0z7Gfle3qR8f4xyvb1I+P8Zg5JVvTT5vtHJKt6afN9o6PYz8r29SPj/GOV7epHx/jMHJKt6afN9o5JVvTT5vtHR7Gfle3qR8f4xyvb1I+P8AGYOSVb00+b7RySremnzfaOj2M/K9vUj4/wAY5Xt6kfH+Mwckq3pp832jklW9NPm+0dHsZ+V7epHx/jHK9vUj4/xmDklW9NPm+0ckq3pp832jo9jPyvb1I+P8Y5Xt6kfH+Mwckq3pp832jklW9NPm+0dHsZ+V7epHx/jHK9vUj4/xmDklW9NPm+0ckq3pp832jo9jPyvb1I+P8Y5Xt6kfH+Mwckq3pp832jklW9NPm+0dHsZ+V7epHx/jHK9vUj4/xmDklW9NPm+0ckq3pp832jo9jPyvb1I+P8Y5Xt6kfH+Mwckq3pp832jklW9NPm+0dHsZ+V7epHx/jHK9vUj4/wAZg5JVvTT5vtHJKt6afN9o6PYz8r29SPj/ABjle3qR8f4zBySremnzfaOSVb00+b7R0exn5Xt6kfH+Mcr29SPj/GYOSVb00+b7RySremnzfaOj2M/K9vUj4/xjlefUj4/xmDklW9NPm+0HglW9NPm+0dHsddhmuintUHynyfcOhVVU7wAPcImHoZIiICIiAiIgIiICIiAiIgIiICIiAiIgIiICIiAiIgIiICIiAiIgIiICIi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6" descr="data:image/jpeg;base64,/9j/4AAQSkZJRgABAQAAAQABAAD/2wCEAAkGBxATEhUSERIWFBIXGRoWFxUYFxcWEhYXFh0iFxcVFRoZHSggGRolHBcUITEhJSkrLi4uFx8/ODMtOiktLisBCgoKDg0OGxAQGywlHyQsLCwsLCwsNywsLDUsLCwsLCwsLCwsLCwsLCwsLCwsLCwsLCwsLCwsLCwsLCwsLCw0LP/AABEIAMEBBQMBIgACEQEDEQH/xAAbAAEAAgMBAQAAAAAAAAAAAAAAAgUDBAYHAf/EAEMQAAIBAgMCCgkDAQcDBQAAAAECAAMRBBIhBTEGExYiMkFRYXGhUlOBkZKiwdHiI0KxFAckYnKC4fAzQ7IVc4OT0v/EABkBAQEBAQEBAAAAAAAAAAAAAAABAgMEBf/EACQRAQEAAgIDAAICAwEAAAAAAAABAhEDIRIjMUFhUXETMvAE/9oADAMBAAIRAxEAPwD25ibgA9R8rfeMp7fKD0h4H6ScCGU9vlGU9vlJxAhlPb5RlPb5ScQIZT2+UZT2+UnECGU9vlGU9vlJxAhlPb5RlPb5ScQIZT2+UZT2+UnECGU9vlGU9vlJxAhlPb5RlPb5ScQIZT2+UZT2+UnECGU9vlGU9vlJxAhlPb5RlPb5ScQIZT2+UZT2+UnECGU9vlGU9vlJxAhlPb5RlPb5ScQIZT2+UZT2+UnECNM3APdE+UeiPARAHpDwP0k5A9IeB+knAREQOf2jwm4rEUsNxRLVc2U5rZQpC3YZSdSy7ry8oOSoLLlPWL3tOIb9bbo7KFK/xZgfMU52WJxqIQpPPYMVX9zZRmNvYIGzE4HaHCLFpQas9QU6q1lXilCtTyMyqATlJN81r3BuDO6oOWVWIsSAbdlxe0Dn+EvCOrhnoqtJX42pxYu7Kw0LZrBCD0d1+sRtfbeLoPRHEU3So4RjncMtzYEApZtSOsb5U8Mjn2jgKY3hmqWte5XQX7ufr3GbvBmhUr8fUxVi4r6BbhQE5yWB1Bsy+2EdbE4Da+3cWKOKqmpxFSldqVMBWuigsGYWN7gC4Nra6g7rThTtOuuAXEU6hpOVRuaFJzNY25wItvFt+u+FdXE4XG7Tx9KvhyKhb+pBUUWCZEYgtTa4UFSAvO1bpd2u9wexmJ/qsVhKtY1MiJUpuwTMucspXmKoIugYXH7oFrhcbimq1laiFprbimubtqQ2fq6ri3V4zS4Obcr1hiuMVGahUyLxYZc4yBxcMx53OtvmHgzjK7YzGUqlZqlOnkyBgnMuNQCqrcbt80eCofJjmRyh469xa+lJdxIIGtuo7oR1GwcTXqUQ2JprTq3IZVJKaHQrfW1u2WE4rZe18b/6Yaq3xGKzVEUtkUkqzKpawCjcOwayGC2xWXGYWmMQa1OsrLUU5TlqBDUvoOYwy2Kg213aQbdhjWqBb08ub/FqAO2wIv4XE5Tg9wjx2JGIbLRAo1GTRHJYBQwJ5+hII7Z2LjQ+E804G4qrTXaJTLZa1zdSxuaS9jCUrseCPCEY2kzlOLq03NKql8wDr1q1hdSCCLgHXdLycPwPalhtn1cYjGpxrNWa4CsHvlKEDcVII9g37zrV9tY2hgqW0alTOGAq1KdhkFIjPkXS9woNjvva94HoMTidu7TxS43DU6NchK4ZQpCZAWUuj6rmuAjdZBvumngcdtB62KwRxL3ogVRWy0hWyNmUU78XkJzUyb5Bo1uq8G3oUTkeD+38TV2c1XKKmJps9E6WVmpuUFQgbgVysQN1zKdOEWKpPg2qV85qOlPFUTxbLTaqQlgUXmsrEWIaxF9NQY0bejROI4Q7RxtHG4aklfmVy9MArTyBirujdHMCuS28g33TPsDauJTHVcFiKhrfpmrSdgi1OYVDqeLVVK/qIQbXGt76SG3YRPPMbtzaGWuzVRRrKw4iiBTcMlgczrlL78wIuN2hnZ8HtpjE4WhiQLcbTSpbsLAEj2G4g2sIiIVCj0R4CIo9EeAiAPSHgfpJyB6Q8D9JOAkKxYDmi56vvJxA5bZewa1HE18UXV3rdWUqFHN06Rv0R7zNXH7Ax1SpWrNXGZ6LUqeRSvEk6BkBbVrM5JuL2G6dnEDz/HcGsQ2Hp4daSBVKszh2u7A5gNUzAaaaWBC9V7d1h6jGmGZMrWuUuCQfRuNDM0QOQxWycU+Pp4zLTyU0ZQmepmOa2pPE2G4aec6VkIpMaa5XK3y3/dbdfym1EDzZtg4r+ifDmlnr1M3GVyxscwtcgi636wNRc798t9tYPE4jB06CUsjKad87WUimRuKqb3Cns3idlEqacftHCYh8RhqwojJQzXBfnki4BQZbEHvI3zJszDV0xuIxLUuZURVWzXcZCW5y2Ft/aZ1kSDkdjYfEUcRiaz0brWZSuVgSABbnC3bMWwsLiaKYhHo3NZ2ZSrAgAplGbdbo+GonZxA89bZeOGzmwyJlqGoSSHurK7lipYC6gjmk26+6MVhqwxGFrUcI608OSWUlcz3RkNiCQzDMDv1sevSehRLs018RXKpmyMTpzRa+vb4TjOC2ycTRqYsVKQyYlgQQ9ylkyHMLdwOh653cSK834O8H8eq1cLUAGHZqtVTc6M5vxbrbcG1FjqJlxOyMW+zk2aaROnFcZmFhSHNu/WHCm19xte+tp6HEqacVwg2XiGxGEehSDDCspOZiodQjIctlb0zv7J8w+DxaY6rixhwaVWlxZXO3GXBzA2yW7evrnbRGzThdh7Ix1KhiqOVV4xmqU2V2zC4UFCGRdTYm9+v2yrr8FsY2EoYVaSK9Di2NcFv1HpsrI7Arm1KgsBfrt1T06I2acTt3AY7EvhqoopSqUXWoQXLKbNcqCFB1Atc2tm3SeI2VjGx1PGrTRSiNTZSxOYOADYi1tVU7urqnZxGzThKHBnF03xJ/TqnEMDme+allAXmnrUhQbaWN995c8Cdl4jC0BhquU06YtTIvnsSWyNrrluAD12nRRIaIiIVCj0R4CIo9EeAiAPSHgfpJyB6Q8D9Jo4zaRSpkyArlDFsxFgSb35thoulyLkgd8CxiUlLhCrMLU24s252l+ctNlNr6W44Aju0vNvAbWSsQEV7FVfMQFGVwSp1N9bdn1gb1Soqi7EADeSbAe2KdRWF1IYdoNx5TzP8AtcwWKxVXD4ag/Fqv6hzD9OoScpPeaai+Xr40bpk/s/4MVcJiywxNRqZV1aiaaKrFcuWoSrW0uANL6nvvnzm9NeF1t6VERNMkREBERAREQEREBERARNfH46lRQ1K1RaaD9zEAeHee6UWI4ebNQgGuLn/C31Av7JNmnSxMODxSVUWpTYMjC4YbjM0oREQEREBERAREQERECFHojwERR6I8BEAekPA/SGpKbkqCSMpuBqOw93dB6Q8D9JOBiOGp+gvwiRcImoUX7gMxubke+5meaGJezMx6lsP5P0kyuosUO09pJiKjUSwpVKJuFYrxhJXm1ADvQgkab9eya2yNtClWNNwjVGUE5GDHKu8gX0FyPaROp/pabj9RFbf0lDddtLjumvQw6AvkVVGijKABvud3+mcJjfLy27eePj46WGHrq65lNx/zQzLNDAoqtZRbQ3tu6rX8/Ob87xwIiJQiIgIiICIiAiIgc9w02ImJpU84LcVVWplGmfehUm4sLPf2Tynh7wY5nHYdBTs+QIrcypbosoHRbuE9c4UbUWlSZP3uMq9gvpc+AufZOH2phLgMtVSAQUp5SOcNczaC50Gptcdk83LlrKWPVw4W43cdpsLYz4TALh1rFqiq36oW5zuxYsqm+gLGw10Ey4fF4rMS1M6leaRonNS6AjfqapzEkDJbrE1eDO3+MVKdVCr5VGa4IYgAXPWCT47986Sen508+Usvbmtn47HBf1KZZiFJupXKclEPYDeMzYg2G8obbxLrZtWqyk1VCtmcBQCNFYhTc77qFN7DfNuIZIiICImAYyl6xfiEDPERAREQIUeiPARFHojwEQB6Q8D9JOQPSHgfpJwE5nbGPqLW4o0HcNbK6FbAA3OdSQdO1bnXdOmlHtC/Hpbsf6TnydxvD8tnj2ymym9ytt2t79fcZko0zYDUeItc9dh/zSatK6Eh9UOt7dE95At7RMr41FtluxJCiwsov2mwB8/ZLJpCg7Zy3Vc2Gm7tJ6hv9/X1WRYAXJsN9+q3bK7E3Sibbzb5jbyF/dN9kzIRci4tcaMLjeO+WfwlQp4umwuGFu/TsN9eqxGvfKThVtzEURSGEoCu9S+pqKiKABY3Y2JLMoA8ZtVeDtAqy84BgQQCANVZLqtsq6VH0AAuxJF5q1GUNxVHMWBNRi27LiXdubprz1NtNwHbeZ5MrMelxm6zcE9rV8RTc4ijxNRHK2DK6stgVdWUkddiATYqZdkSt2ftBCzUyCrqQpv0SSLgKfDqNpZzWF3EymqRNTaNVlCZSRd1BIF+ad/UbeMram2a6g3oMSo1IV7E5CwsMpOrcWLC9s3dNIvYnPnbdQ1LKtwrMGUXJKg5c18varW6rhh1TJh9q4gqoajz+YGJDouZrXsLNYAlhv8A2dhuAvIiIHn/AAwr3qMD6WniLC3uHlKcHTnX3Hy6pb8J8AzO2bcTmXsud1+sHUylp03BUKN5Btob+B793tnk/wAOeeW5H1ePPGcci1F1PNNiDYa20sRcfz7BO82ZXL0kY77a+I3zzSltYAWAYVbhbWuLXtzr6WnoewD+iPb4ezuntyndunj5p0soiJl5ifDPs+GBzP8AaNiXp7NxLo2Vgg1vY2LBWt7CZ5jgKtJcNQZqlMvWAIzFzVZibVABuCqCBruI7Teen7ZxSYlKlBqdN6JJVuMBcMVOvNBGgYaG/VunnVbgfiUq0xhKzUFunGqufiXKkHOoBABIGq9ftJPPOW2aaxzxm9vW9o1qqqvFpmubNa+ZRuuOq4vfU9Rtc6HVwWMxRyg0tAFDMykNchrneAbFU/8As6rGS2Ptc1Xeky2dApzDoMG7L6gjmkjXprqZbibl2xFbs7GYh2AqUgqlL3Ga4a/RbMB4aXvYnQWvZxEqoUeiPARFHojwEQB6Q8D9JOQPSHgfpJwEoMdiMuJUEG3URvGYfe3vl/KnamGQ1FLWHYSbX67X6/DsPdMZy66bwsl7ZLA66m265uPtfumCsl3RN5W7Mf8AE2n8ZvZaZsTihfKn6jdnUPduHf8AeSwtEqdTdrFmPaTp/sO4QjHtU6KO1vIc3+W8paiUu1qlnpjsIPzAn/xMuQYx+0vxixY5jdWlr9gO8+6UuHxKGu7FlCGmFBJAFg7Wtfxl5iOi3gZS1cGA1Rwut9/7bLvQdgJB3de+8xyb30uNklQ2fUzVKguDmbNfqIRaVjv7TOhnC0MWXZnVOLNOrpZic1OpcX3dbIDbWwfwnciTgvWmuWav/fh9iJGo4Aud07W6cnHNwzZWrMmBqmhSqMjVgAAwpkipUA3sAVa1r9E3IvOyUzl3wCEVKViadQsWJy5stYksoYajV3seoOe63SYewUAdQA33O7S5vr4zlxcs5O5WsppliInZlxW3qoLkhhYAA9YudbAAb90rqWHsS7b9TrvA7+/f4S2xuGyO4y21uCdd4GY3lZtA2Ap9b2v2gd/ebTrxf6vZGjhqNnUnrYX9xaeibIA4sW7ZwOOQgFwbZTpbuGX7zutg34kXNz7PpLyfGOb4sYiJxeYmntjFcVRqVOtVJGhOvVoO+03Jo7cAOHq33ZG/iS3UI8+WtVRaSWKF2IHba1yWBGluda+/KCd9pfg6+3X3icvtc8S1OoKnQraqxbIqcWt7AaKDmYX3a+Mt6uNoVAAMRTAPSs6ZiD1b+bfr69Ta05eXlJf5Zzxsy1WTYeM/vdI2OaoinLvsrqc3svTTXuneAzzvZGPpnHKyMGUZEuu4Zg6hdN4zOnv7p6IJvDKWdNeOo+xETYhR6I8BEUeiPARAHpDwP0k5A9IeB+knATWxdIMQGFxrv9k2Zgxe4HvHnprJfhGKjRVdEUKN9gLe0zJTXXxN/Yv+/wDM+KbC3Wf+X8JJzlBPX1fQfzJFVO0Nal+oaeYH/wCpeLKgUGaoBbmqBm8dT79ZcCTD7VqFYc0+BlKa1Zi6KpCkgq7Wy2IBuLG51voQDoe6Xs1KI0I3akdh9kmc3SXSibABFQjRRlUg9arZh4ndOlpDQeErdp0L5FA/cpPcMwH8A+6WgjjmjK2/X2YMWhK2G/Tqv1iZ5F901nJcbKyo8GAqEgC9xvO4jt7hrp9b2stmIQgB6ha9iLgE20O7S00q1LmA2NwTu39dt+8XKywwWaxzb7+XVOHDh46kayu2zERPSyqdt0QbNusCfd1+flOXp0s1TMdwudd5t1n25R3TrdtDmAjfew9ov7dwnL1iFuB1ad9hv95zGdMPj0cd6ar0SU3b2v8AzOs4Ln+7rKFF0W/aPKw+s6Hg5/0F8B5CXP4cvxaRETk85MGOoCpTemdzKV+IWmefGgebJdmrC3PeiAR/iAYFb/5gY/paVR8hpJmR81yq6rnZMp0v0bN7pio0Kv8AUI4HMPGuWsdRUbjFAP8ArYWPo983DTu9Ooi6s7K48RYlvA01HtPbOPHuTX9pyWW2z9NfFOq1MLWUBEJRW3aAFX51vRAq++ekrPONubPaphyoYhlIqZuvQ3bT/Kzi3XpPRaAFhY3Ft81hPyS9aZIiJ0VCj0R4CIo9EeAiAPSHgfpJyB6Q8D9JOAmrjaq5Sp328xqJtSr2gDe+slqxkpV1VbsbEjed/sEptq8J6FIg1DYZlU6i6BzYVHF92h3XNh2AmczwUxHGYyuxoMrVAGBtdVUWAF+ok3Om/wBk6TbHB+jikCVkvbosNHX/ACn6bpymVs6dPGS9ugpYtdBNuUWy9lmjTSmpZlQBQWN2sN1z5S8WdY519mEIAxPbb7TKTKLhLto0OLyKzs7qjZVJCKxsWJAIB1Fgd+trzOd1CTdWZTW53kgjwG4fyfbNuc7sra6HE1qJRgynSpqyMG1AuBZNLWBOuvXedArAycd3CzSU+GfZjqVVG8gTdqNHEJ+nmc2yhdeq4sbt3Xt7puYaqGGZdx3Ht75zlbGNUGVr5FOXRXALbhmuLnffs0l/gAFpqO6eTh5vPkskuv5v5dMsNRtRET2ObV2l/wBM9ulv4/gmcZjv5/jq8gffOnxNdtR/ztlFiMG762sRc6216gB7vOawyk+u/FZPrKqc2/Uqg+8g/wACXuwR+kPaPdOXxu0uLVkCXsAH1s50FlQHpk6213mdZsdCtIAi2/SLlL1Dk+N2IiZcCRcXFpKfGgcVtPCNSqlKVQKgVbI651HVzTmDdm8kaibVDZDDCiojnjMnGFbA02c89gBbMATewv1yPCWgOPzW3UwT72t5qPcJc4a4wa21Ioi3ecml558LbnlPxHTLHHxxv5crsZHq1KYqvdKl1yLdNApa91Oa/N6zO9pqAABuGg8Jx3BukBXpWH/aa/iMov5n3zspf/Plbhury4zHLp9iIndyQo9EeAiKPRHgIgD0h4H6ScgekPA/STgJ8tPsrNp7MNWoraC1KrTuekpqlCHXvHF9o3jWBvpRUblAvvsJMW6pTvs3EEr+uSBa/OZcxDIWbTdmVXGXcM2kw4bZOKFs1e55tyGbqVFc267lah7s47IF/EqsBgsQrhqlXMvWt2YbraXtY311uO7rlrA+ET5kG+wkpQpsSoisabhajPVYkEqCtR6lRBoN6mp7bb4F2yL1gSQEpjsuubE1ixFj0mAJDKb5VAFiqtob2LS6gJCo6gXYgDv0EnNXH4XjFUXtZ0fr1CMGsLEWvbfA2bCY6NZHF0ZWGmqkEagEbu4g+BEql2LUUgJXZaQOiDN0OfzL5tAM4sQBbi1nzAbFq0ylqwyqVJAUjNlppSsefb9hO7S/vC7iIga9WlTGrWF+02kv6VOyY8bhS5pEEDi3z6i97oyW3i3Tvfula2w6mQIuIYAAgdIftyjosOjpa1tBrc6xoWX9JRLXyqXUb9MwB8wDY+4zYRQNBKI7Dr6/3ptb26ehJqsv/c1txtMf/CO61ps/CumfPUz5mzDQgKMqrlFydLqW/wBRgbcREBPhn2fDA5nhTTs4bqZGU+K85R7mf3GXOzRehT/9tf8AxEwbcwTVAgX9rFj8LL/LCZdkUaiUVRxzkGUd4XRT7rTljNZ396aveM/W1Fwc1rU7jUUmv3G6Aj+fdOsnM4HZOJpMKgKltebuWzAZk03c5bg9U6Ok5O9SPG30MnDNY6/teS7u2SIidmEKPRHgIij0R4CIA9IeB+knIHpDwP0k4CIiAiIgIiICIiAiIgIiICIiAiIgIiICIiAiIgIiIFXitsrTqFGU2vYW5xYkKbAAWB540Yg7jYgyDcIKYV3NOoFUVWvzOcKBK1CozX0I67bxLNqCG91Bvv0Gtt1+3cJ9FJQLBRY3uLC2up98DTwW1qdRyihgwz7xYHi34tspvrZh1bri9rib8x0qCL0VVfAAfxMkBERAhR6I8BEUeiPARAq9vbWOHKEJmzBuu1rZe49sq+V7epHx/jLLhFsl6+TIyjLmve/7rbrDulNySremnzfaamnHLz30z8r29SPj/GOV7epHx/jMHJKt6afN9o5JVvTT5vtL0z7Gfle3qR8f4xyvb1I+P8Zg5JVvTT5vtHJKt6afN9o6PYz8r29SPj/GOV7epHx/jMHJKt6afN9o5JVvTT5vtHR7Gfle3qR8f4xyvb1I+P8AGYOSVb00+b7RySremnzfaOj2M/K9vUj4/wAY5Xt6kfH+Mwckq3pp832jklW9NPm+0dHsZ+V7epHx/jHK9vUj4/xmDklW9NPm+0ckq3pp832jo9jPyvb1I+P8Y5Xt6kfH+Mwckq3pp832jklW9NPm+0dHsZ+V7epHx/jHK9vUj4/xmDklW9NPm+0ckq3pp832jo9jPyvb1I+P8Y5Xt6kfH+Mwckq3pp832jklW9NPm+0dHsZ+V7epHx/jHK9vUj4/xmDklW9NPm+0ckq3pp832jo9jPyvb1I+P8Y5Xt6kfH+Mwckq3pp832jklW9NPm+0dHsZ+V7epHx/jHK9vUj4/wAZg5JVvTT5vtHJKt6afN9o6PYz8r29SPj/ABjle3qR8f4zBySremnzfaOSVb00+b7R0exn5Xt6kfH+Mcr29SPj/GYOSVb00+b7RySremnzfaOj2M/K9vUj4/xjlefUj4/xmDklW9NPm+0HglW9NPm+0dHsddhmuintUHynyfcOhVVU7wAPcImHoZIiICIiAiIgIiICIiAiIgIiICIiAiIgIiICIiAiIgIiICIiAiIgIiICIiB//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8" descr="data:image/jpeg;base64,/9j/4AAQSkZJRgABAQAAAQABAAD/2wCEAAkGBxATEhUSERIWFBIXGRoWFxUYFxcWEhYXFh0iFxcVFRoZHSggGRolHBcUITEhJSkrLi4uFx8/ODMtOiktLisBCgoKDg0OGxAQGywlHyQsLCwsLCwsNywsLDUsLCwsLCwsLCwsLCwsLCwsLCwsLCwsLCwsLCwsLCwsLCwsLCw0LP/AABEIAMEBBQMBIgACEQEDEQH/xAAbAAEAAgMBAQAAAAAAAAAAAAAAAgUDBAYHAf/EAEMQAAIBAgMCCgkDAQcDBQAAAAECAAMRBBIhBTEGExYiMkFRYXGhUlOBkZKiwdHiI0KxFAckYnKC4fAzQ7IVc4OT0v/EABkBAQEBAQEBAAAAAAAAAAAAAAABAgMEBf/EACQRAQEAAgIDAAICAwEAAAAAAAABAhEDIRIjMUFhUXETMvAE/9oADAMBAAIRAxEAPwD25ibgA9R8rfeMp7fKD0h4H6ScCGU9vlGU9vlJxAhlPb5RlPb5ScQIZT2+UZT2+UnECGU9vlGU9vlJxAhlPb5RlPb5ScQIZT2+UZT2+UnECGU9vlGU9vlJxAhlPb5RlPb5ScQIZT2+UZT2+UnECGU9vlGU9vlJxAhlPb5RlPb5ScQIZT2+UZT2+UnECGU9vlGU9vlJxAhlPb5RlPb5ScQIZT2+UZT2+UnECNM3APdE+UeiPARAHpDwP0k5A9IeB+knAREQOf2jwm4rEUsNxRLVc2U5rZQpC3YZSdSy7ry8oOSoLLlPWL3tOIb9bbo7KFK/xZgfMU52WJxqIQpPPYMVX9zZRmNvYIGzE4HaHCLFpQas9QU6q1lXilCtTyMyqATlJN81r3BuDO6oOWVWIsSAbdlxe0Dn+EvCOrhnoqtJX42pxYu7Kw0LZrBCD0d1+sRtfbeLoPRHEU3So4RjncMtzYEApZtSOsb5U8Mjn2jgKY3hmqWte5XQX7ufr3GbvBmhUr8fUxVi4r6BbhQE5yWB1Bsy+2EdbE4Da+3cWKOKqmpxFSldqVMBWuigsGYWN7gC4Nra6g7rThTtOuuAXEU6hpOVRuaFJzNY25wItvFt+u+FdXE4XG7Tx9KvhyKhb+pBUUWCZEYgtTa4UFSAvO1bpd2u9wexmJ/qsVhKtY1MiJUpuwTMucspXmKoIugYXH7oFrhcbimq1laiFprbimubtqQ2fq6ri3V4zS4Obcr1hiuMVGahUyLxYZc4yBxcMx53OtvmHgzjK7YzGUqlZqlOnkyBgnMuNQCqrcbt80eCofJjmRyh469xa+lJdxIIGtuo7oR1GwcTXqUQ2JprTq3IZVJKaHQrfW1u2WE4rZe18b/6Yaq3xGKzVEUtkUkqzKpawCjcOwayGC2xWXGYWmMQa1OsrLUU5TlqBDUvoOYwy2Kg213aQbdhjWqBb08ub/FqAO2wIv4XE5Tg9wjx2JGIbLRAo1GTRHJYBQwJ5+hII7Z2LjQ+E804G4qrTXaJTLZa1zdSxuaS9jCUrseCPCEY2kzlOLq03NKql8wDr1q1hdSCCLgHXdLycPwPalhtn1cYjGpxrNWa4CsHvlKEDcVII9g37zrV9tY2hgqW0alTOGAq1KdhkFIjPkXS9woNjvva94HoMTidu7TxS43DU6NchK4ZQpCZAWUuj6rmuAjdZBvumngcdtB62KwRxL3ogVRWy0hWyNmUU78XkJzUyb5Bo1uq8G3oUTkeD+38TV2c1XKKmJps9E6WVmpuUFQgbgVysQN1zKdOEWKpPg2qV85qOlPFUTxbLTaqQlgUXmsrEWIaxF9NQY0bejROI4Q7RxtHG4aklfmVy9MArTyBirujdHMCuS28g33TPsDauJTHVcFiKhrfpmrSdgi1OYVDqeLVVK/qIQbXGt76SG3YRPPMbtzaGWuzVRRrKw4iiBTcMlgczrlL78wIuN2hnZ8HtpjE4WhiQLcbTSpbsLAEj2G4g2sIiIVCj0R4CIo9EeAiAPSHgfpJyB6Q8D9JOAkKxYDmi56vvJxA5bZewa1HE18UXV3rdWUqFHN06Rv0R7zNXH7Ax1SpWrNXGZ6LUqeRSvEk6BkBbVrM5JuL2G6dnEDz/HcGsQ2Hp4daSBVKszh2u7A5gNUzAaaaWBC9V7d1h6jGmGZMrWuUuCQfRuNDM0QOQxWycU+Pp4zLTyU0ZQmepmOa2pPE2G4aec6VkIpMaa5XK3y3/dbdfym1EDzZtg4r+ifDmlnr1M3GVyxscwtcgi636wNRc798t9tYPE4jB06CUsjKad87WUimRuKqb3Cns3idlEqacftHCYh8RhqwojJQzXBfnki4BQZbEHvI3zJszDV0xuIxLUuZURVWzXcZCW5y2Ft/aZ1kSDkdjYfEUcRiaz0brWZSuVgSABbnC3bMWwsLiaKYhHo3NZ2ZSrAgAplGbdbo+GonZxA89bZeOGzmwyJlqGoSSHurK7lipYC6gjmk26+6MVhqwxGFrUcI608OSWUlcz3RkNiCQzDMDv1sevSehRLs018RXKpmyMTpzRa+vb4TjOC2ycTRqYsVKQyYlgQQ9ylkyHMLdwOh653cSK834O8H8eq1cLUAGHZqtVTc6M5vxbrbcG1FjqJlxOyMW+zk2aaROnFcZmFhSHNu/WHCm19xte+tp6HEqacVwg2XiGxGEehSDDCspOZiodQjIctlb0zv7J8w+DxaY6rixhwaVWlxZXO3GXBzA2yW7evrnbRGzThdh7Ix1KhiqOVV4xmqU2V2zC4UFCGRdTYm9+v2yrr8FsY2EoYVaSK9Di2NcFv1HpsrI7Arm1KgsBfrt1T06I2acTt3AY7EvhqoopSqUXWoQXLKbNcqCFB1Atc2tm3SeI2VjGx1PGrTRSiNTZSxOYOADYi1tVU7urqnZxGzThKHBnF03xJ/TqnEMDme+allAXmnrUhQbaWN995c8Cdl4jC0BhquU06YtTIvnsSWyNrrluAD12nRRIaIiIVCj0R4CIo9EeAiAPSHgfpJyB6Q8D9Jo4zaRSpkyArlDFsxFgSb35thoulyLkgd8CxiUlLhCrMLU24s252l+ctNlNr6W44Aju0vNvAbWSsQEV7FVfMQFGVwSp1N9bdn1gb1Soqi7EADeSbAe2KdRWF1IYdoNx5TzP8AtcwWKxVXD4ag/Fqv6hzD9OoScpPeaai+Xr40bpk/s/4MVcJiywxNRqZV1aiaaKrFcuWoSrW0uANL6nvvnzm9NeF1t6VERNMkREBERAREQEREBERARNfH46lRQ1K1RaaD9zEAeHee6UWI4ebNQgGuLn/C31Av7JNmnSxMODxSVUWpTYMjC4YbjM0oREQEREBERAREQERECFHojwERR6I8BEAekPA/SGpKbkqCSMpuBqOw93dB6Q8D9JOBiOGp+gvwiRcImoUX7gMxubke+5meaGJezMx6lsP5P0kyuosUO09pJiKjUSwpVKJuFYrxhJXm1ADvQgkab9eya2yNtClWNNwjVGUE5GDHKu8gX0FyPaROp/pabj9RFbf0lDddtLjumvQw6AvkVVGijKABvud3+mcJjfLy27eePj46WGHrq65lNx/zQzLNDAoqtZRbQ3tu6rX8/Ob87xwIiJQiIgIiICIiAiIgc9w02ImJpU84LcVVWplGmfehUm4sLPf2Tynh7wY5nHYdBTs+QIrcypbosoHRbuE9c4UbUWlSZP3uMq9gvpc+AufZOH2phLgMtVSAQUp5SOcNczaC50Gptcdk83LlrKWPVw4W43cdpsLYz4TALh1rFqiq36oW5zuxYsqm+gLGw10Ey4fF4rMS1M6leaRonNS6AjfqapzEkDJbrE1eDO3+MVKdVCr5VGa4IYgAXPWCT47986Sen508+Usvbmtn47HBf1KZZiFJupXKclEPYDeMzYg2G8obbxLrZtWqyk1VCtmcBQCNFYhTc77qFN7DfNuIZIiICImAYyl6xfiEDPERAREQIUeiPARFHojwEQB6Q8D9JOQPSHgfpJwE5nbGPqLW4o0HcNbK6FbAA3OdSQdO1bnXdOmlHtC/Hpbsf6TnydxvD8tnj2ymym9ytt2t79fcZko0zYDUeItc9dh/zSatK6Eh9UOt7dE95At7RMr41FtluxJCiwsov2mwB8/ZLJpCg7Zy3Vc2Gm7tJ6hv9/X1WRYAXJsN9+q3bK7E3Sibbzb5jbyF/dN9kzIRci4tcaMLjeO+WfwlQp4umwuGFu/TsN9eqxGvfKThVtzEURSGEoCu9S+pqKiKABY3Y2JLMoA8ZtVeDtAqy84BgQQCANVZLqtsq6VH0AAuxJF5q1GUNxVHMWBNRi27LiXdubprz1NtNwHbeZ5MrMelxm6zcE9rV8RTc4ijxNRHK2DK6stgVdWUkddiATYqZdkSt2ftBCzUyCrqQpv0SSLgKfDqNpZzWF3EymqRNTaNVlCZSRd1BIF+ad/UbeMram2a6g3oMSo1IV7E5CwsMpOrcWLC9s3dNIvYnPnbdQ1LKtwrMGUXJKg5c18varW6rhh1TJh9q4gqoajz+YGJDouZrXsLNYAlhv8A2dhuAvIiIHn/AAwr3qMD6WniLC3uHlKcHTnX3Hy6pb8J8AzO2bcTmXsud1+sHUylp03BUKN5Btob+B793tnk/wAOeeW5H1ePPGcci1F1PNNiDYa20sRcfz7BO82ZXL0kY77a+I3zzSltYAWAYVbhbWuLXtzr6WnoewD+iPb4ezuntyndunj5p0soiJl5ifDPs+GBzP8AaNiXp7NxLo2Vgg1vY2LBWt7CZ5jgKtJcNQZqlMvWAIzFzVZibVABuCqCBruI7Teen7ZxSYlKlBqdN6JJVuMBcMVOvNBGgYaG/VunnVbgfiUq0xhKzUFunGqufiXKkHOoBABIGq9ftJPPOW2aaxzxm9vW9o1qqqvFpmubNa+ZRuuOq4vfU9Rtc6HVwWMxRyg0tAFDMykNchrneAbFU/8As6rGS2Ptc1Xeky2dApzDoMG7L6gjmkjXprqZbibl2xFbs7GYh2AqUgqlL3Ga4a/RbMB4aXvYnQWvZxEqoUeiPARFHojwEQB6Q8D9JOQPSHgfpJwEoMdiMuJUEG3URvGYfe3vl/KnamGQ1FLWHYSbX67X6/DsPdMZy66bwsl7ZLA66m265uPtfumCsl3RN5W7Mf8AE2n8ZvZaZsTihfKn6jdnUPduHf8AeSwtEqdTdrFmPaTp/sO4QjHtU6KO1vIc3+W8paiUu1qlnpjsIPzAn/xMuQYx+0vxixY5jdWlr9gO8+6UuHxKGu7FlCGmFBJAFg7Wtfxl5iOi3gZS1cGA1Rwut9/7bLvQdgJB3de+8xyb30uNklQ2fUzVKguDmbNfqIRaVjv7TOhnC0MWXZnVOLNOrpZic1OpcX3dbIDbWwfwnciTgvWmuWav/fh9iJGo4Aud07W6cnHNwzZWrMmBqmhSqMjVgAAwpkipUA3sAVa1r9E3IvOyUzl3wCEVKViadQsWJy5stYksoYajV3seoOe63SYewUAdQA33O7S5vr4zlxcs5O5WsppliInZlxW3qoLkhhYAA9YudbAAb90rqWHsS7b9TrvA7+/f4S2xuGyO4y21uCdd4GY3lZtA2Ap9b2v2gd/ebTrxf6vZGjhqNnUnrYX9xaeibIA4sW7ZwOOQgFwbZTpbuGX7zutg34kXNz7PpLyfGOb4sYiJxeYmntjFcVRqVOtVJGhOvVoO+03Jo7cAOHq33ZG/iS3UI8+WtVRaSWKF2IHba1yWBGluda+/KCd9pfg6+3X3icvtc8S1OoKnQraqxbIqcWt7AaKDmYX3a+Mt6uNoVAAMRTAPSs6ZiD1b+bfr69Ta05eXlJf5Zzxsy1WTYeM/vdI2OaoinLvsrqc3svTTXuneAzzvZGPpnHKyMGUZEuu4Zg6hdN4zOnv7p6IJvDKWdNeOo+xETYhR6I8BEUeiPARAHpDwP0k5A9IeB+knATWxdIMQGFxrv9k2Zgxe4HvHnprJfhGKjRVdEUKN9gLe0zJTXXxN/Yv+/wDM+KbC3Wf+X8JJzlBPX1fQfzJFVO0Nal+oaeYH/wCpeLKgUGaoBbmqBm8dT79ZcCTD7VqFYc0+BlKa1Zi6KpCkgq7Wy2IBuLG51voQDoe6Xs1KI0I3akdh9kmc3SXSibABFQjRRlUg9arZh4ndOlpDQeErdp0L5FA/cpPcMwH8A+6WgjjmjK2/X2YMWhK2G/Tqv1iZ5F901nJcbKyo8GAqEgC9xvO4jt7hrp9b2stmIQgB6ha9iLgE20O7S00q1LmA2NwTu39dt+8XKywwWaxzb7+XVOHDh46kayu2zERPSyqdt0QbNusCfd1+flOXp0s1TMdwudd5t1n25R3TrdtDmAjfew9ov7dwnL1iFuB1ad9hv95zGdMPj0cd6ar0SU3b2v8AzOs4Ln+7rKFF0W/aPKw+s6Hg5/0F8B5CXP4cvxaRETk85MGOoCpTemdzKV+IWmefGgebJdmrC3PeiAR/iAYFb/5gY/paVR8hpJmR81yq6rnZMp0v0bN7pio0Kv8AUI4HMPGuWsdRUbjFAP8ArYWPo983DTu9Ooi6s7K48RYlvA01HtPbOPHuTX9pyWW2z9NfFOq1MLWUBEJRW3aAFX51vRAq++ekrPONubPaphyoYhlIqZuvQ3bT/Kzi3XpPRaAFhY3Ft81hPyS9aZIiJ0VCj0R4CIo9EeAiAPSHgfpJyB6Q8D9JOAmrjaq5Sp328xqJtSr2gDe+slqxkpV1VbsbEjed/sEptq8J6FIg1DYZlU6i6BzYVHF92h3XNh2AmczwUxHGYyuxoMrVAGBtdVUWAF+ok3Om/wBk6TbHB+jikCVkvbosNHX/ACn6bpymVs6dPGS9ugpYtdBNuUWy9lmjTSmpZlQBQWN2sN1z5S8WdY519mEIAxPbb7TKTKLhLto0OLyKzs7qjZVJCKxsWJAIB1Fgd+trzOd1CTdWZTW53kgjwG4fyfbNuc7sra6HE1qJRgynSpqyMG1AuBZNLWBOuvXedArAycd3CzSU+GfZjqVVG8gTdqNHEJ+nmc2yhdeq4sbt3Xt7puYaqGGZdx3Ht75zlbGNUGVr5FOXRXALbhmuLnffs0l/gAFpqO6eTh5vPkskuv5v5dMsNRtRET2ObV2l/wBM9ulv4/gmcZjv5/jq8gffOnxNdtR/ztlFiMG762sRc6216gB7vOawyk+u/FZPrKqc2/Uqg+8g/wACXuwR+kPaPdOXxu0uLVkCXsAH1s50FlQHpk6213mdZsdCtIAi2/SLlL1Dk+N2IiZcCRcXFpKfGgcVtPCNSqlKVQKgVbI651HVzTmDdm8kaibVDZDDCiojnjMnGFbA02c89gBbMATewv1yPCWgOPzW3UwT72t5qPcJc4a4wa21Ioi3ecml558LbnlPxHTLHHxxv5crsZHq1KYqvdKl1yLdNApa91Oa/N6zO9pqAABuGg8Jx3BukBXpWH/aa/iMov5n3zspf/Plbhury4zHLp9iIndyQo9EeAiKPRHgIgD0h4H6ScgekPA/STgJ8tPsrNp7MNWoraC1KrTuekpqlCHXvHF9o3jWBvpRUblAvvsJMW6pTvs3EEr+uSBa/OZcxDIWbTdmVXGXcM2kw4bZOKFs1e55tyGbqVFc267lah7s47IF/EqsBgsQrhqlXMvWt2YbraXtY311uO7rlrA+ET5kG+wkpQpsSoisabhajPVYkEqCtR6lRBoN6mp7bb4F2yL1gSQEpjsuubE1ixFj0mAJDKb5VAFiqtob2LS6gJCo6gXYgDv0EnNXH4XjFUXtZ0fr1CMGsLEWvbfA2bCY6NZHF0ZWGmqkEagEbu4g+BEql2LUUgJXZaQOiDN0OfzL5tAM4sQBbi1nzAbFq0ylqwyqVJAUjNlppSsefb9hO7S/vC7iIga9WlTGrWF+02kv6VOyY8bhS5pEEDi3z6i97oyW3i3Tvfula2w6mQIuIYAAgdIftyjosOjpa1tBrc6xoWX9JRLXyqXUb9MwB8wDY+4zYRQNBKI7Dr6/3ptb26ehJqsv/c1txtMf/CO61ps/CumfPUz5mzDQgKMqrlFydLqW/wBRgbcREBPhn2fDA5nhTTs4bqZGU+K85R7mf3GXOzRehT/9tf8AxEwbcwTVAgX9rFj8LL/LCZdkUaiUVRxzkGUd4XRT7rTljNZ396aveM/W1Fwc1rU7jUUmv3G6Aj+fdOsnM4HZOJpMKgKltebuWzAZk03c5bg9U6Ok5O9SPG30MnDNY6/teS7u2SIidmEKPRHgIij0R4CIA9IeB+knIHpDwP0k4CIiAiIgIiICIiAiIgIiICIiAiIgIiICIiAiIgIiIFXitsrTqFGU2vYW5xYkKbAAWB540Yg7jYgyDcIKYV3NOoFUVWvzOcKBK1CozX0I67bxLNqCG91Bvv0Gtt1+3cJ9FJQLBRY3uLC2up98DTwW1qdRyihgwz7xYHi34tspvrZh1bri9rib8x0qCL0VVfAAfxMkBERAhR6I8BEUeiPARAq9vbWOHKEJmzBuu1rZe49sq+V7epHx/jLLhFsl6+TIyjLmve/7rbrDulNySremnzfaamnHLz30z8r29SPj/GOV7epHx/jMHJKt6afN9o5JVvTT5vtL0z7Gfle3qR8f4xyvb1I+P8Zg5JVvTT5vtHJKt6afN9o6PYz8r29SPj/GOV7epHx/jMHJKt6afN9o5JVvTT5vtHR7Gfle3qR8f4xyvb1I+P8AGYOSVb00+b7RySremnzfaOj2M/K9vUj4/wAY5Xt6kfH+Mwckq3pp832jklW9NPm+0dHsZ+V7epHx/jHK9vUj4/xmDklW9NPm+0ckq3pp832jo9jPyvb1I+P8Y5Xt6kfH+Mwckq3pp832jklW9NPm+0dHsZ+V7epHx/jHK9vUj4/xmDklW9NPm+0ckq3pp832jo9jPyvb1I+P8Y5Xt6kfH+Mwckq3pp832jklW9NPm+0dHsZ+V7epHx/jHK9vUj4/xmDklW9NPm+0ckq3pp832jo9jPyvb1I+P8Y5Xt6kfH+Mwckq3pp832jklW9NPm+0dHsZ+V7epHx/jHK9vUj4/wAZg5JVvTT5vtHJKt6afN9o6PYz8r29SPj/ABjle3qR8f4zBySremnzfaOSVb00+b7R0exn5Xt6kfH+Mcr29SPj/GYOSVb00+b7RySremnzfaOj2M/K9vUj4/xjlefUj4/xmDklW9NPm+0HglW9NPm+0dHsddhmuintUHynyfcOhVVU7wAPcImHoZIiICIiAiIgIiICIiAiIgIiICIiAiIgIiICIiAiIgIiICIiAiIgIiICIiB//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8" name="Picture 10" descr="http://2.bp.blogspot.com/-wqIAe7zNHTk/UX5MZ8GQSjI/AAAAAAAAAMo/RgsD1HVfY08/s1600/Nueva+imagen.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56" y="136971"/>
            <a:ext cx="3226399" cy="6532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4798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864</Words>
  <Application>Microsoft Office PowerPoint</Application>
  <PresentationFormat>Presentación en pantalla (4:3)</PresentationFormat>
  <Paragraphs>92</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Anel</cp:lastModifiedBy>
  <cp:revision>25</cp:revision>
  <dcterms:created xsi:type="dcterms:W3CDTF">2012-08-07T16:35:15Z</dcterms:created>
  <dcterms:modified xsi:type="dcterms:W3CDTF">2014-03-24T20:37:35Z</dcterms:modified>
</cp:coreProperties>
</file>